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70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8" r:id="rId14"/>
    <p:sldId id="271" r:id="rId15"/>
    <p:sldId id="273" r:id="rId16"/>
    <p:sldId id="267" r:id="rId17"/>
    <p:sldId id="272" r:id="rId18"/>
    <p:sldId id="274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5F7A9"/>
    <a:srgbClr val="E41226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1482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F0D06C-178F-41FA-8949-50D34ED53958}" type="datetimeFigureOut">
              <a:rPr lang="ru-RU" smtClean="0"/>
              <a:pPr/>
              <a:t>06.04.2022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D7B456-A01F-495C-A458-ED46714B66B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F0D06C-178F-41FA-8949-50D34ED53958}" type="datetimeFigureOut">
              <a:rPr lang="ru-RU" smtClean="0"/>
              <a:pPr/>
              <a:t>06.04.2022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D7B456-A01F-495C-A458-ED46714B66B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F0D06C-178F-41FA-8949-50D34ED53958}" type="datetimeFigureOut">
              <a:rPr lang="ru-RU" smtClean="0"/>
              <a:pPr/>
              <a:t>06.04.2022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D7B456-A01F-495C-A458-ED46714B66B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F0D06C-178F-41FA-8949-50D34ED53958}" type="datetimeFigureOut">
              <a:rPr lang="ru-RU" smtClean="0"/>
              <a:pPr/>
              <a:t>06.04.2022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D7B456-A01F-495C-A458-ED46714B66B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F0D06C-178F-41FA-8949-50D34ED53958}" type="datetimeFigureOut">
              <a:rPr lang="ru-RU" smtClean="0"/>
              <a:pPr/>
              <a:t>06.04.2022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D7B456-A01F-495C-A458-ED46714B66B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F0D06C-178F-41FA-8949-50D34ED53958}" type="datetimeFigureOut">
              <a:rPr lang="ru-RU" smtClean="0"/>
              <a:pPr/>
              <a:t>06.04.2022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D7B456-A01F-495C-A458-ED46714B66B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F0D06C-178F-41FA-8949-50D34ED53958}" type="datetimeFigureOut">
              <a:rPr lang="ru-RU" smtClean="0"/>
              <a:pPr/>
              <a:t>06.04.2022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D7B456-A01F-495C-A458-ED46714B66B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F0D06C-178F-41FA-8949-50D34ED53958}" type="datetimeFigureOut">
              <a:rPr lang="ru-RU" smtClean="0"/>
              <a:pPr/>
              <a:t>06.04.2022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D7B456-A01F-495C-A458-ED46714B66B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F0D06C-178F-41FA-8949-50D34ED53958}" type="datetimeFigureOut">
              <a:rPr lang="ru-RU" smtClean="0"/>
              <a:pPr/>
              <a:t>06.04.2022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D7B456-A01F-495C-A458-ED46714B66B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F0D06C-178F-41FA-8949-50D34ED53958}" type="datetimeFigureOut">
              <a:rPr lang="ru-RU" smtClean="0"/>
              <a:pPr/>
              <a:t>06.04.2022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D7B456-A01F-495C-A458-ED46714B66B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F0D06C-178F-41FA-8949-50D34ED53958}" type="datetimeFigureOut">
              <a:rPr lang="ru-RU" smtClean="0"/>
              <a:pPr/>
              <a:t>06.04.2022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D7B456-A01F-495C-A458-ED46714B66B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00000">
                <a:alpha val="54000"/>
              </a:srgbClr>
            </a:gs>
            <a:gs pos="0">
              <a:srgbClr val="000000">
                <a:alpha val="54000"/>
              </a:srgbClr>
            </a:gs>
            <a:gs pos="39999">
              <a:srgbClr val="0A128C"/>
            </a:gs>
            <a:gs pos="70000">
              <a:srgbClr val="181CC7"/>
            </a:gs>
            <a:gs pos="88000">
              <a:srgbClr val="7005D4"/>
            </a:gs>
            <a:gs pos="100000">
              <a:srgbClr val="8C3D91"/>
            </a:gs>
          </a:gsLst>
          <a:lin ang="72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F0D06C-178F-41FA-8949-50D34ED53958}" type="datetimeFigureOut">
              <a:rPr lang="ru-RU" smtClean="0"/>
              <a:pPr/>
              <a:t>06.04.2022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D7B456-A01F-495C-A458-ED46714B66B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wipe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hyperlink" Target="http://k0marova.narod.ru/tereshkova.jpg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95536" y="3886200"/>
            <a:ext cx="8424936" cy="1752600"/>
          </a:xfrm>
        </p:spPr>
        <p:txBody>
          <a:bodyPr>
            <a:normAutofit/>
          </a:bodyPr>
          <a:lstStyle/>
          <a:p>
            <a:pPr algn="l"/>
            <a:r>
              <a:rPr lang="ru-RU" sz="2400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Выполнил: Гавриков Алексей Николаевич, 7 класс</a:t>
            </a:r>
          </a:p>
          <a:p>
            <a:pPr algn="l"/>
            <a:r>
              <a:rPr lang="ru-RU" sz="2400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МБОУ «Путимецкая СОШ» Орловского муниципального округа</a:t>
            </a:r>
          </a:p>
          <a:p>
            <a:pPr algn="l"/>
            <a:r>
              <a:rPr lang="ru-RU" sz="2400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Руководитель: Маркина Валентина Петровна</a:t>
            </a:r>
            <a:endParaRPr lang="ru-RU" sz="2400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ru-RU" sz="7200" dirty="0" smtClean="0">
                <a:solidFill>
                  <a:srgbClr val="F5F7A9"/>
                </a:solidFill>
              </a:rPr>
              <a:t>История освоения космоса</a:t>
            </a:r>
            <a:endParaRPr lang="ru-RU" sz="7200" dirty="0">
              <a:solidFill>
                <a:srgbClr val="F5F7A9"/>
              </a:solidFill>
            </a:endParaRPr>
          </a:p>
        </p:txBody>
      </p:sp>
      <p:sp>
        <p:nvSpPr>
          <p:cNvPr id="5" name="5-конечная звезда 4"/>
          <p:cNvSpPr/>
          <p:nvPr/>
        </p:nvSpPr>
        <p:spPr>
          <a:xfrm>
            <a:off x="8286776" y="428604"/>
            <a:ext cx="500066" cy="500065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5-конечная звезда 6"/>
          <p:cNvSpPr/>
          <p:nvPr/>
        </p:nvSpPr>
        <p:spPr>
          <a:xfrm>
            <a:off x="1000100" y="428604"/>
            <a:ext cx="500066" cy="500065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5-конечная звезда 7"/>
          <p:cNvSpPr/>
          <p:nvPr/>
        </p:nvSpPr>
        <p:spPr>
          <a:xfrm>
            <a:off x="5000628" y="1142984"/>
            <a:ext cx="500066" cy="500065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TextBox 8"/>
          <p:cNvSpPr txBox="1"/>
          <p:nvPr/>
        </p:nvSpPr>
        <p:spPr>
          <a:xfrm>
            <a:off x="2143108" y="357166"/>
            <a:ext cx="678657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i="1" dirty="0" smtClean="0">
                <a:solidFill>
                  <a:srgbClr val="FFFF00"/>
                </a:solidFill>
                <a:latin typeface="Monotype Corsiva" pitchFamily="66" charset="0"/>
              </a:rPr>
              <a:t>Жизнь показывает, что космос будут осваивать не супермены, а самые простые люди.</a:t>
            </a:r>
          </a:p>
          <a:p>
            <a:pPr algn="r"/>
            <a:r>
              <a:rPr lang="ru-RU" sz="2800" dirty="0" smtClean="0">
                <a:solidFill>
                  <a:srgbClr val="FFFF00"/>
                </a:solidFill>
                <a:latin typeface="Monotype Corsiva" pitchFamily="66" charset="0"/>
              </a:rPr>
              <a:t>Юрий Гагарин</a:t>
            </a:r>
            <a:endParaRPr lang="ru-RU" sz="2800" dirty="0">
              <a:solidFill>
                <a:srgbClr val="FFFF00"/>
              </a:solidFill>
              <a:latin typeface="Monotype Corsiva" pitchFamily="66" charset="0"/>
            </a:endParaRPr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435280" cy="1143000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F5F7A9"/>
                </a:solidFill>
              </a:rPr>
              <a:t>Терешкова Валентина Владимировна</a:t>
            </a:r>
            <a:endParaRPr lang="ru-RU" dirty="0">
              <a:solidFill>
                <a:srgbClr val="F5F7A9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3394720" cy="4525963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dirty="0" smtClean="0">
                <a:solidFill>
                  <a:schemeClr val="tx2">
                    <a:lumMod val="40000"/>
                    <a:lumOff val="60000"/>
                  </a:schemeClr>
                </a:solidFill>
              </a:rPr>
              <a:t>Первая в мире женщина-космонавт. Совершила космический полет 16–19 июня 1963 года на космическом корабле «Восток-6».</a:t>
            </a:r>
            <a:endParaRPr lang="ru-RU" dirty="0">
              <a:solidFill>
                <a:schemeClr val="tx2">
                  <a:lumMod val="40000"/>
                  <a:lumOff val="60000"/>
                </a:schemeClr>
              </a:solidFill>
            </a:endParaRPr>
          </a:p>
        </p:txBody>
      </p:sp>
      <p:pic>
        <p:nvPicPr>
          <p:cNvPr id="4" name="Picture 7" descr="Картинка 11 из 13640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 l="3562" t="1438" r="3852" b="766"/>
          <a:stretch>
            <a:fillRect/>
          </a:stretch>
        </p:blipFill>
        <p:spPr bwMode="auto">
          <a:xfrm>
            <a:off x="4643438" y="1428736"/>
            <a:ext cx="3857652" cy="50446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F5F7A9"/>
                </a:solidFill>
              </a:rPr>
              <a:t>Комаров Владимир Михайлович</a:t>
            </a:r>
            <a:endParaRPr lang="ru-RU" dirty="0">
              <a:solidFill>
                <a:srgbClr val="F5F7A9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1643051"/>
            <a:ext cx="4330824" cy="4214841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ru-RU" dirty="0" smtClean="0">
                <a:solidFill>
                  <a:schemeClr val="tx2">
                    <a:lumMod val="40000"/>
                    <a:lumOff val="60000"/>
                  </a:schemeClr>
                </a:solidFill>
              </a:rPr>
              <a:t>Командир первого в мире экипажа космического корабля. Дважды летал на первых кораблях нового типа «Восход» и «Союз1». Первый советский космонавт, побывавший в космосе дважды. Первый космонавт, погибший в ходе полёта.</a:t>
            </a:r>
            <a:endParaRPr lang="ru-RU" dirty="0">
              <a:solidFill>
                <a:schemeClr val="tx2">
                  <a:lumMod val="40000"/>
                  <a:lumOff val="60000"/>
                </a:schemeClr>
              </a:solidFill>
            </a:endParaRPr>
          </a:p>
        </p:txBody>
      </p:sp>
      <p:pic>
        <p:nvPicPr>
          <p:cNvPr id="1026" name="Picture 2" descr="Комаров Владимир Михайлович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29190" y="1357298"/>
            <a:ext cx="3785190" cy="4968552"/>
          </a:xfrm>
          <a:prstGeom prst="rect">
            <a:avLst/>
          </a:prstGeom>
          <a:noFill/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F5F7A9"/>
                </a:solidFill>
              </a:rPr>
              <a:t>Леонов Алексей Архипович</a:t>
            </a:r>
            <a:endParaRPr lang="ru-RU" dirty="0">
              <a:solidFill>
                <a:srgbClr val="F5F7A9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4043362" cy="4757758"/>
          </a:xfrm>
        </p:spPr>
        <p:txBody>
          <a:bodyPr>
            <a:normAutofit fontScale="55000" lnSpcReduction="20000"/>
          </a:bodyPr>
          <a:lstStyle/>
          <a:p>
            <a:pPr marL="0" indent="0">
              <a:buNone/>
              <a:tabLst>
                <a:tab pos="0" algn="l"/>
              </a:tabLst>
            </a:pPr>
            <a:r>
              <a:rPr lang="ru-RU" sz="4400" dirty="0" smtClean="0">
                <a:solidFill>
                  <a:schemeClr val="tx2">
                    <a:lumMod val="40000"/>
                    <a:lumOff val="60000"/>
                  </a:schemeClr>
                </a:solidFill>
              </a:rPr>
              <a:t>18—19 марта 1965 года совместно с Павлом Беляевым совершил полёт в космос в качестве второго пилота на космическом корабле «Восход-2».</a:t>
            </a:r>
          </a:p>
          <a:p>
            <a:pPr marL="0" indent="0">
              <a:buNone/>
              <a:tabLst>
                <a:tab pos="0" algn="l"/>
              </a:tabLst>
            </a:pPr>
            <a:r>
              <a:rPr lang="ru-RU" sz="4400" dirty="0" smtClean="0">
                <a:solidFill>
                  <a:schemeClr val="tx2">
                    <a:lumMod val="40000"/>
                    <a:lumOff val="60000"/>
                  </a:schemeClr>
                </a:solidFill>
              </a:rPr>
              <a:t>В ходе полета впервые в истории космонавтики выполнен выход космонавта Леонова А.А. в открытый космос, удалился от корабля на расстояние до 5 м</a:t>
            </a:r>
            <a:r>
              <a:rPr lang="ru-RU" sz="4400" i="1" dirty="0" smtClean="0">
                <a:solidFill>
                  <a:schemeClr val="tx2">
                    <a:lumMod val="40000"/>
                    <a:lumOff val="60000"/>
                  </a:schemeClr>
                </a:solidFill>
              </a:rPr>
              <a:t>, </a:t>
            </a:r>
            <a:r>
              <a:rPr lang="ru-RU" sz="4400" dirty="0" smtClean="0">
                <a:solidFill>
                  <a:schemeClr val="tx2">
                    <a:lumMod val="40000"/>
                    <a:lumOff val="60000"/>
                  </a:schemeClr>
                </a:solidFill>
              </a:rPr>
              <a:t>проведя в открытом космосе 12 мин, и выполнил ряд экспериментов вне корабля</a:t>
            </a:r>
            <a:r>
              <a:rPr lang="ru-RU" dirty="0" smtClean="0">
                <a:solidFill>
                  <a:schemeClr val="tx2">
                    <a:lumMod val="40000"/>
                    <a:lumOff val="60000"/>
                  </a:schemeClr>
                </a:solidFill>
              </a:rPr>
              <a:t>.</a:t>
            </a:r>
            <a:endParaRPr lang="ru-RU" dirty="0">
              <a:solidFill>
                <a:schemeClr val="tx2">
                  <a:lumMod val="40000"/>
                  <a:lumOff val="60000"/>
                </a:schemeClr>
              </a:solidFill>
            </a:endParaRPr>
          </a:p>
        </p:txBody>
      </p:sp>
      <p:pic>
        <p:nvPicPr>
          <p:cNvPr id="4" name="Рисунок 3" descr="Leonov%201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57752" y="1285860"/>
            <a:ext cx="3929090" cy="52538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Первая высадка на Луну</a:t>
            </a:r>
            <a:endParaRPr lang="ru-RU" dirty="0">
              <a:solidFill>
                <a:schemeClr val="accent6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23528" y="1556792"/>
            <a:ext cx="3682752" cy="4525963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ru-RU" dirty="0" smtClean="0">
                <a:solidFill>
                  <a:schemeClr val="tx2">
                    <a:lumMod val="40000"/>
                    <a:lumOff val="60000"/>
                  </a:schemeClr>
                </a:solidFill>
              </a:rPr>
              <a:t>21 июля 1969 года Нил </a:t>
            </a:r>
            <a:r>
              <a:rPr lang="ru-RU" dirty="0" err="1" smtClean="0">
                <a:solidFill>
                  <a:schemeClr val="tx2">
                    <a:lumMod val="40000"/>
                    <a:lumOff val="60000"/>
                  </a:schemeClr>
                </a:solidFill>
              </a:rPr>
              <a:t>Армстронг</a:t>
            </a:r>
            <a:r>
              <a:rPr lang="ru-RU" dirty="0" smtClean="0">
                <a:solidFill>
                  <a:schemeClr val="tx2">
                    <a:lumMod val="40000"/>
                    <a:lumOff val="60000"/>
                  </a:schemeClr>
                </a:solidFill>
              </a:rPr>
              <a:t> и </a:t>
            </a:r>
            <a:r>
              <a:rPr lang="ru-RU" dirty="0" err="1" smtClean="0">
                <a:solidFill>
                  <a:schemeClr val="tx2">
                    <a:lumMod val="40000"/>
                    <a:lumOff val="60000"/>
                  </a:schemeClr>
                </a:solidFill>
              </a:rPr>
              <a:t>Базз</a:t>
            </a:r>
            <a:r>
              <a:rPr lang="ru-RU" dirty="0" smtClean="0">
                <a:solidFill>
                  <a:schemeClr val="tx2">
                    <a:lumMod val="40000"/>
                    <a:lumOff val="6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tx2">
                    <a:lumMod val="40000"/>
                    <a:lumOff val="60000"/>
                  </a:schemeClr>
                </a:solidFill>
              </a:rPr>
              <a:t>Олдрин</a:t>
            </a:r>
            <a:r>
              <a:rPr lang="ru-RU" dirty="0" smtClean="0">
                <a:solidFill>
                  <a:schemeClr val="tx2">
                    <a:lumMod val="40000"/>
                    <a:lumOff val="60000"/>
                  </a:schemeClr>
                </a:solidFill>
              </a:rPr>
              <a:t> высадились на Луну в районе Моря Спокойствия. Они оставались на поверхности Луны в течение 21 часа 36 минут.  </a:t>
            </a:r>
          </a:p>
          <a:p>
            <a:pPr marL="0" indent="0">
              <a:buNone/>
            </a:pPr>
            <a:r>
              <a:rPr lang="ru-RU" dirty="0" smtClean="0">
                <a:solidFill>
                  <a:schemeClr val="tx2">
                    <a:lumMod val="40000"/>
                    <a:lumOff val="60000"/>
                  </a:schemeClr>
                </a:solidFill>
              </a:rPr>
              <a:t>Астронавты установили в месте посадки флаг США, разместили комплект научных приборов и собрали 21,55 кг образцов лунного грунта.</a:t>
            </a:r>
          </a:p>
          <a:p>
            <a:endParaRPr lang="ru-RU" dirty="0"/>
          </a:p>
        </p:txBody>
      </p:sp>
      <p:pic>
        <p:nvPicPr>
          <p:cNvPr id="23554" name="Picture 2" descr="слева направо: Нил Армстронг, Майкл Коллинз, Базз Олдрин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14810" y="2143116"/>
            <a:ext cx="4752528" cy="3736675"/>
          </a:xfrm>
          <a:prstGeom prst="rect">
            <a:avLst/>
          </a:prstGeom>
          <a:noFill/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260648"/>
            <a:ext cx="8229600" cy="1143000"/>
          </a:xfrm>
        </p:spPr>
        <p:txBody>
          <a:bodyPr/>
          <a:lstStyle/>
          <a:p>
            <a:r>
              <a:rPr lang="ru-RU" dirty="0" smtClean="0">
                <a:solidFill>
                  <a:srgbClr val="F5F7A9"/>
                </a:solidFill>
              </a:rPr>
              <a:t>Луноход - 1</a:t>
            </a:r>
            <a:endParaRPr lang="ru-RU" dirty="0">
              <a:solidFill>
                <a:srgbClr val="F5F7A9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43050"/>
            <a:ext cx="3400420" cy="4483113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ru-RU" dirty="0" smtClean="0">
                <a:solidFill>
                  <a:schemeClr val="tx2">
                    <a:lumMod val="40000"/>
                    <a:lumOff val="60000"/>
                  </a:schemeClr>
                </a:solidFill>
              </a:rPr>
              <a:t>«Лунохо́д-1»  — первый в мире планетоход, успешно работавший на поверхности другого небесного тела — Луны с 17 ноября 1970 по 14 сентября 1971 года. Проработал на Луне одиннадцать лунных дней (10,5 земных месяцев), проехал 10 540 м.</a:t>
            </a:r>
            <a:endParaRPr lang="ru-RU" dirty="0">
              <a:solidFill>
                <a:schemeClr val="tx2">
                  <a:lumMod val="40000"/>
                  <a:lumOff val="60000"/>
                </a:schemeClr>
              </a:solidFill>
            </a:endParaRPr>
          </a:p>
        </p:txBody>
      </p:sp>
      <p:pic>
        <p:nvPicPr>
          <p:cNvPr id="27650" name="Picture 2" descr="Soviet moonrove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23928" y="2060848"/>
            <a:ext cx="5004048" cy="3753036"/>
          </a:xfrm>
          <a:prstGeom prst="rect">
            <a:avLst/>
          </a:prstGeom>
          <a:noFill/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>
                <a:solidFill>
                  <a:srgbClr val="F5F7A9"/>
                </a:solidFill>
              </a:rPr>
              <a:t>Савицкая Светлана Евгеньевна</a:t>
            </a:r>
            <a:endParaRPr lang="ru-RU" dirty="0">
              <a:solidFill>
                <a:srgbClr val="F5F7A9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3538736" cy="4525963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dirty="0">
                <a:solidFill>
                  <a:schemeClr val="tx2">
                    <a:lumMod val="40000"/>
                    <a:lumOff val="60000"/>
                  </a:schemeClr>
                </a:solidFill>
              </a:rPr>
              <a:t>25 июля 1984 </a:t>
            </a:r>
            <a:r>
              <a:rPr lang="ru-RU" dirty="0" smtClean="0">
                <a:solidFill>
                  <a:schemeClr val="tx2">
                    <a:lumMod val="40000"/>
                    <a:lumOff val="60000"/>
                  </a:schemeClr>
                </a:solidFill>
              </a:rPr>
              <a:t>года </a:t>
            </a:r>
            <a:r>
              <a:rPr lang="ru-RU" dirty="0">
                <a:solidFill>
                  <a:schemeClr val="tx2">
                    <a:lumMod val="40000"/>
                    <a:lumOff val="60000"/>
                  </a:schemeClr>
                </a:solidFill>
              </a:rPr>
              <a:t>Светлана Евгеньевна Савицкая вышла в открытый космос  с борта орбитальной космической станции «Салют-7».</a:t>
            </a:r>
          </a:p>
          <a:p>
            <a:endParaRPr lang="ru-RU" dirty="0"/>
          </a:p>
        </p:txBody>
      </p:sp>
      <p:pic>
        <p:nvPicPr>
          <p:cNvPr id="29698" name="Picture 2" descr="https://cdni.rbth.com/rbthmedia/images/2019.07/original/5d31a00d85600a3f361af1d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51920" y="1484784"/>
            <a:ext cx="4908104" cy="4908104"/>
          </a:xfrm>
          <a:prstGeom prst="rect">
            <a:avLst/>
          </a:prstGeom>
          <a:noFill/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err="1" smtClean="0">
                <a:solidFill>
                  <a:srgbClr val="F5F7A9"/>
                </a:solidFill>
              </a:rPr>
              <a:t>Мисуркин</a:t>
            </a:r>
            <a:r>
              <a:rPr lang="ru-RU" dirty="0" smtClean="0">
                <a:solidFill>
                  <a:srgbClr val="F5F7A9"/>
                </a:solidFill>
              </a:rPr>
              <a:t> Александр  Александрович </a:t>
            </a:r>
            <a:endParaRPr lang="ru-RU" dirty="0">
              <a:solidFill>
                <a:srgbClr val="F5F7A9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4114800" cy="4525963"/>
          </a:xfrm>
        </p:spPr>
        <p:txBody>
          <a:bodyPr/>
          <a:lstStyle/>
          <a:p>
            <a:pPr marL="0" indent="0">
              <a:buNone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40000"/>
                    <a:lumOff val="60000"/>
                  </a:schemeClr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Космонавт из города Орел. Первый полет стартовал 28 марта (29 марта по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tx2">
                    <a:lumMod val="40000"/>
                    <a:lumOff val="60000"/>
                  </a:schemeClr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мск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40000"/>
                    <a:lumOff val="60000"/>
                  </a:schemeClr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) 2013 года в качестве бортинженера-1 корабля «Союз ТМА-08М», 29 марта 2013 года</a:t>
            </a:r>
            <a:endParaRPr lang="ru-RU" dirty="0">
              <a:solidFill>
                <a:schemeClr val="tx2">
                  <a:lumMod val="40000"/>
                  <a:lumOff val="60000"/>
                </a:schemeClr>
              </a:solidFill>
            </a:endParaRPr>
          </a:p>
        </p:txBody>
      </p:sp>
      <p:pic>
        <p:nvPicPr>
          <p:cNvPr id="4" name="Picture 2" descr="http://delovoy-m.ru/images/space/space12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16016" y="1556792"/>
            <a:ext cx="3500462" cy="4997616"/>
          </a:xfrm>
          <a:prstGeom prst="rect">
            <a:avLst/>
          </a:prstGeom>
          <a:noFill/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083188"/>
          </a:xfrm>
        </p:spPr>
        <p:txBody>
          <a:bodyPr>
            <a:normAutofit fontScale="90000"/>
          </a:bodyPr>
          <a:lstStyle/>
          <a:p>
            <a:r>
              <a:rPr lang="ru-RU" sz="6700" dirty="0" smtClean="0">
                <a:solidFill>
                  <a:srgbClr val="F5F7A9"/>
                </a:solidFill>
              </a:rPr>
              <a:t>Космонавтика имеет безграничное будущее, и ее перспективы беспредельны, как сама Вселенная.</a:t>
            </a:r>
            <a:r>
              <a:rPr lang="ru-RU" sz="6000" dirty="0" smtClean="0">
                <a:solidFill>
                  <a:srgbClr val="F5F7A9"/>
                </a:solidFill>
              </a:rPr>
              <a:t/>
            </a:r>
            <a:br>
              <a:rPr lang="ru-RU" sz="6000" dirty="0" smtClean="0">
                <a:solidFill>
                  <a:srgbClr val="F5F7A9"/>
                </a:solidFill>
              </a:rPr>
            </a:br>
            <a:endParaRPr lang="ru-RU" dirty="0">
              <a:solidFill>
                <a:srgbClr val="F5F7A9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6143636" y="5429264"/>
            <a:ext cx="268118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dirty="0" smtClean="0">
                <a:solidFill>
                  <a:srgbClr val="F5F7A9"/>
                </a:solidFill>
              </a:rPr>
              <a:t>Сергей Королев </a:t>
            </a:r>
            <a:endParaRPr lang="ru-RU" sz="2800" dirty="0"/>
          </a:p>
        </p:txBody>
      </p:sp>
      <p:sp>
        <p:nvSpPr>
          <p:cNvPr id="6" name="Пятно 1 5"/>
          <p:cNvSpPr/>
          <p:nvPr/>
        </p:nvSpPr>
        <p:spPr>
          <a:xfrm>
            <a:off x="928662" y="5500702"/>
            <a:ext cx="714380" cy="571504"/>
          </a:xfrm>
          <a:prstGeom prst="irregularSeal1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ятно 2 6"/>
          <p:cNvSpPr/>
          <p:nvPr/>
        </p:nvSpPr>
        <p:spPr>
          <a:xfrm>
            <a:off x="7643834" y="4286256"/>
            <a:ext cx="642942" cy="500066"/>
          </a:xfrm>
          <a:prstGeom prst="irregularSeal2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4-конечная звезда 7"/>
          <p:cNvSpPr/>
          <p:nvPr/>
        </p:nvSpPr>
        <p:spPr>
          <a:xfrm>
            <a:off x="714348" y="2143116"/>
            <a:ext cx="571504" cy="642942"/>
          </a:xfrm>
          <a:prstGeom prst="star4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5-конечная звезда 8"/>
          <p:cNvSpPr/>
          <p:nvPr/>
        </p:nvSpPr>
        <p:spPr>
          <a:xfrm>
            <a:off x="8215338" y="2428868"/>
            <a:ext cx="571504" cy="500066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6-конечная звезда 9"/>
          <p:cNvSpPr/>
          <p:nvPr/>
        </p:nvSpPr>
        <p:spPr>
          <a:xfrm>
            <a:off x="357158" y="214290"/>
            <a:ext cx="285752" cy="428628"/>
          </a:xfrm>
          <a:prstGeom prst="star6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7-конечная звезда 10"/>
          <p:cNvSpPr/>
          <p:nvPr/>
        </p:nvSpPr>
        <p:spPr>
          <a:xfrm>
            <a:off x="8501090" y="500042"/>
            <a:ext cx="428628" cy="500066"/>
          </a:xfrm>
          <a:prstGeom prst="star7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7-конечная звезда 11"/>
          <p:cNvSpPr/>
          <p:nvPr/>
        </p:nvSpPr>
        <p:spPr>
          <a:xfrm>
            <a:off x="5143504" y="6143644"/>
            <a:ext cx="500066" cy="428628"/>
          </a:xfrm>
          <a:prstGeom prst="star7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F5F7A9"/>
                </a:solidFill>
              </a:rPr>
              <a:t>Источники</a:t>
            </a:r>
            <a:endParaRPr lang="ru-RU" dirty="0">
              <a:solidFill>
                <a:srgbClr val="F5F7A9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FFFF00"/>
                </a:solidFill>
              </a:rPr>
              <a:t>Космос. Полная энциклопедия/В.И. Цветков; - М.: </a:t>
            </a:r>
            <a:r>
              <a:rPr lang="ru-RU" dirty="0" err="1" smtClean="0">
                <a:solidFill>
                  <a:srgbClr val="FFFF00"/>
                </a:solidFill>
              </a:rPr>
              <a:t>Эксмо</a:t>
            </a:r>
            <a:r>
              <a:rPr lang="ru-RU" dirty="0" smtClean="0">
                <a:solidFill>
                  <a:srgbClr val="FFFF00"/>
                </a:solidFill>
              </a:rPr>
              <a:t>, 2021. 248с.:ил.</a:t>
            </a:r>
          </a:p>
          <a:p>
            <a:r>
              <a:rPr lang="ru-RU" dirty="0" err="1" smtClean="0">
                <a:solidFill>
                  <a:srgbClr val="FFFF00"/>
                </a:solidFill>
              </a:rPr>
              <a:t>Википедия</a:t>
            </a:r>
            <a:r>
              <a:rPr lang="ru-RU" dirty="0" smtClean="0">
                <a:solidFill>
                  <a:srgbClr val="FFFF00"/>
                </a:solidFill>
              </a:rPr>
              <a:t> https://ru.wikipedia.org/wiki/</a:t>
            </a:r>
          </a:p>
          <a:p>
            <a:r>
              <a:rPr lang="ru-RU" dirty="0" err="1" smtClean="0">
                <a:solidFill>
                  <a:srgbClr val="FFFF00"/>
                </a:solidFill>
              </a:rPr>
              <a:t>Яндекс</a:t>
            </a:r>
            <a:r>
              <a:rPr lang="ru-RU" dirty="0" smtClean="0">
                <a:solidFill>
                  <a:srgbClr val="FFFF00"/>
                </a:solidFill>
              </a:rPr>
              <a:t> картинки https://yandex.ru/images/</a:t>
            </a:r>
          </a:p>
          <a:p>
            <a:pPr>
              <a:buNone/>
            </a:pPr>
            <a:endParaRPr lang="ru-RU" dirty="0" smtClean="0">
              <a:solidFill>
                <a:srgbClr val="FFFF00"/>
              </a:solidFill>
            </a:endParaRPr>
          </a:p>
        </p:txBody>
      </p:sp>
      <p:sp>
        <p:nvSpPr>
          <p:cNvPr id="4" name="6-конечная звезда 3"/>
          <p:cNvSpPr/>
          <p:nvPr/>
        </p:nvSpPr>
        <p:spPr>
          <a:xfrm>
            <a:off x="2428860" y="3857628"/>
            <a:ext cx="357190" cy="428628"/>
          </a:xfrm>
          <a:prstGeom prst="star6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6-конечная звезда 4"/>
          <p:cNvSpPr/>
          <p:nvPr/>
        </p:nvSpPr>
        <p:spPr>
          <a:xfrm>
            <a:off x="5715008" y="6215082"/>
            <a:ext cx="357190" cy="428628"/>
          </a:xfrm>
          <a:prstGeom prst="star6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6-конечная звезда 5"/>
          <p:cNvSpPr/>
          <p:nvPr/>
        </p:nvSpPr>
        <p:spPr>
          <a:xfrm>
            <a:off x="4000496" y="4000504"/>
            <a:ext cx="357190" cy="428628"/>
          </a:xfrm>
          <a:prstGeom prst="star6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6-конечная звезда 6"/>
          <p:cNvSpPr/>
          <p:nvPr/>
        </p:nvSpPr>
        <p:spPr>
          <a:xfrm>
            <a:off x="7572396" y="4714884"/>
            <a:ext cx="357190" cy="428628"/>
          </a:xfrm>
          <a:prstGeom prst="star6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6-конечная звезда 7"/>
          <p:cNvSpPr/>
          <p:nvPr/>
        </p:nvSpPr>
        <p:spPr>
          <a:xfrm>
            <a:off x="5357818" y="4500570"/>
            <a:ext cx="357190" cy="428628"/>
          </a:xfrm>
          <a:prstGeom prst="star6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6-конечная звезда 8"/>
          <p:cNvSpPr/>
          <p:nvPr/>
        </p:nvSpPr>
        <p:spPr>
          <a:xfrm>
            <a:off x="7358082" y="6072206"/>
            <a:ext cx="357190" cy="428628"/>
          </a:xfrm>
          <a:prstGeom prst="star6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6-конечная звезда 9"/>
          <p:cNvSpPr/>
          <p:nvPr/>
        </p:nvSpPr>
        <p:spPr>
          <a:xfrm>
            <a:off x="928662" y="714356"/>
            <a:ext cx="357190" cy="428628"/>
          </a:xfrm>
          <a:prstGeom prst="star6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6-конечная звезда 10"/>
          <p:cNvSpPr/>
          <p:nvPr/>
        </p:nvSpPr>
        <p:spPr>
          <a:xfrm>
            <a:off x="8143900" y="500042"/>
            <a:ext cx="357190" cy="428628"/>
          </a:xfrm>
          <a:prstGeom prst="star6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6-конечная звезда 11"/>
          <p:cNvSpPr/>
          <p:nvPr/>
        </p:nvSpPr>
        <p:spPr>
          <a:xfrm>
            <a:off x="8072462" y="2071678"/>
            <a:ext cx="357190" cy="428628"/>
          </a:xfrm>
          <a:prstGeom prst="star6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6-конечная звезда 12"/>
          <p:cNvSpPr/>
          <p:nvPr/>
        </p:nvSpPr>
        <p:spPr>
          <a:xfrm>
            <a:off x="1214414" y="4572008"/>
            <a:ext cx="357190" cy="428628"/>
          </a:xfrm>
          <a:prstGeom prst="star6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5536" y="764704"/>
            <a:ext cx="3168352" cy="4525963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ru-RU" dirty="0" smtClean="0">
                <a:solidFill>
                  <a:schemeClr val="accent5">
                    <a:lumMod val="40000"/>
                    <a:lumOff val="60000"/>
                  </a:schemeClr>
                </a:solidFill>
              </a:rPr>
              <a:t>Человек с древних</a:t>
            </a:r>
          </a:p>
          <a:p>
            <a:pPr marL="0" indent="0">
              <a:buNone/>
            </a:pPr>
            <a:r>
              <a:rPr lang="ru-RU" dirty="0" smtClean="0">
                <a:solidFill>
                  <a:schemeClr val="accent5">
                    <a:lumMod val="40000"/>
                    <a:lumOff val="60000"/>
                  </a:schemeClr>
                </a:solidFill>
              </a:rPr>
              <a:t>времен мечтал летать.</a:t>
            </a:r>
          </a:p>
          <a:p>
            <a:pPr marL="0" indent="0">
              <a:buNone/>
            </a:pPr>
            <a:r>
              <a:rPr lang="ru-RU" dirty="0" smtClean="0">
                <a:solidFill>
                  <a:schemeClr val="accent5">
                    <a:lumMod val="40000"/>
                    <a:lumOff val="60000"/>
                  </a:schemeClr>
                </a:solidFill>
              </a:rPr>
              <a:t>Первыми в небо</a:t>
            </a:r>
          </a:p>
          <a:p>
            <a:pPr marL="0" indent="0">
              <a:buNone/>
            </a:pPr>
            <a:r>
              <a:rPr lang="ru-RU" dirty="0" smtClean="0">
                <a:solidFill>
                  <a:schemeClr val="accent5">
                    <a:lumMod val="40000"/>
                    <a:lumOff val="60000"/>
                  </a:schemeClr>
                </a:solidFill>
              </a:rPr>
              <a:t>поднялись Икар и Дедал</a:t>
            </a:r>
          </a:p>
          <a:p>
            <a:pPr marL="0" indent="0">
              <a:buNone/>
            </a:pPr>
            <a:r>
              <a:rPr lang="ru-RU" dirty="0" smtClean="0">
                <a:solidFill>
                  <a:schemeClr val="accent5">
                    <a:lumMod val="40000"/>
                    <a:lumOff val="60000"/>
                  </a:schemeClr>
                </a:solidFill>
              </a:rPr>
              <a:t>на крыльях,</a:t>
            </a:r>
          </a:p>
          <a:p>
            <a:pPr marL="0" indent="0">
              <a:buNone/>
            </a:pPr>
            <a:r>
              <a:rPr lang="ru-RU" dirty="0" smtClean="0">
                <a:solidFill>
                  <a:schemeClr val="accent5">
                    <a:lumMod val="40000"/>
                    <a:lumOff val="60000"/>
                  </a:schemeClr>
                </a:solidFill>
              </a:rPr>
              <a:t>прикрепленных воском</a:t>
            </a:r>
            <a:endParaRPr lang="ru-RU" dirty="0">
              <a:solidFill>
                <a:schemeClr val="accent5">
                  <a:lumMod val="40000"/>
                  <a:lumOff val="60000"/>
                </a:schemeClr>
              </a:solidFill>
            </a:endParaRPr>
          </a:p>
        </p:txBody>
      </p:sp>
      <p:pic>
        <p:nvPicPr>
          <p:cNvPr id="5" name="Рисунок 4" descr="http://ped-kopilka.ru/upload/blogs/20970_02702887b644b6ae7c236a24e47f50d3.jpg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00430" y="1071546"/>
            <a:ext cx="5357850" cy="45070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F5F7A9"/>
                </a:solidFill>
              </a:rPr>
              <a:t>Константин Эдуардович Циолковский</a:t>
            </a:r>
            <a:endParaRPr lang="ru-RU" dirty="0">
              <a:solidFill>
                <a:srgbClr val="F5F7A9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3898776" cy="4525963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ru-RU" dirty="0" smtClean="0">
                <a:solidFill>
                  <a:schemeClr val="tx2">
                    <a:lumMod val="40000"/>
                    <a:lumOff val="60000"/>
                  </a:schemeClr>
                </a:solidFill>
              </a:rPr>
              <a:t>Выдающийся русский советский учёный и изобретатель в области аэродинамики, </a:t>
            </a:r>
            <a:r>
              <a:rPr lang="ru-RU" dirty="0" err="1" smtClean="0">
                <a:solidFill>
                  <a:schemeClr val="tx2">
                    <a:lumMod val="40000"/>
                    <a:lumOff val="60000"/>
                  </a:schemeClr>
                </a:solidFill>
              </a:rPr>
              <a:t>ракетодинамики</a:t>
            </a:r>
            <a:r>
              <a:rPr lang="ru-RU" dirty="0" smtClean="0">
                <a:solidFill>
                  <a:schemeClr val="tx2">
                    <a:lumMod val="40000"/>
                    <a:lumOff val="60000"/>
                  </a:schemeClr>
                </a:solidFill>
              </a:rPr>
              <a:t>, теории самолёта и дирижабля; основоположник современной космонавтики</a:t>
            </a:r>
            <a:endParaRPr lang="ru-RU" dirty="0">
              <a:solidFill>
                <a:schemeClr val="tx2">
                  <a:lumMod val="40000"/>
                  <a:lumOff val="60000"/>
                </a:schemeClr>
              </a:solidFill>
            </a:endParaRPr>
          </a:p>
        </p:txBody>
      </p:sp>
      <p:pic>
        <p:nvPicPr>
          <p:cNvPr id="4" name="Содержимое 3" descr="1157553523_ciolkovskij_k_e[2]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4643438" y="1643050"/>
            <a:ext cx="4165598" cy="4714908"/>
          </a:xfrm>
          <a:prstGeom prst="rect">
            <a:avLst/>
          </a:prstGeom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F5F7A9"/>
                </a:solidFill>
              </a:rPr>
              <a:t>Сергей Павлович Королев</a:t>
            </a:r>
            <a:endParaRPr lang="ru-RU" dirty="0">
              <a:solidFill>
                <a:srgbClr val="F5F7A9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3682752" cy="4525963"/>
          </a:xfrm>
        </p:spPr>
        <p:txBody>
          <a:bodyPr/>
          <a:lstStyle/>
          <a:p>
            <a:pPr marL="0" indent="0">
              <a:buNone/>
            </a:pPr>
            <a:r>
              <a:rPr lang="ru-RU" dirty="0">
                <a:solidFill>
                  <a:schemeClr val="tx2">
                    <a:lumMod val="40000"/>
                    <a:lumOff val="60000"/>
                  </a:schemeClr>
                </a:solidFill>
              </a:rPr>
              <a:t>Советский учёный, конструктор ракетно-космических систем</a:t>
            </a:r>
          </a:p>
        </p:txBody>
      </p:sp>
      <p:pic>
        <p:nvPicPr>
          <p:cNvPr id="4" name="Содержимое 4" descr="Портрет С.П. Королева с наградами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429124" y="1285860"/>
            <a:ext cx="4357718" cy="5347543"/>
          </a:xfrm>
          <a:prstGeom prst="roundRect">
            <a:avLst>
              <a:gd name="adj" fmla="val 16667"/>
            </a:avLst>
          </a:prstGeom>
          <a:ln>
            <a:solidFill>
              <a:schemeClr val="accent1">
                <a:lumMod val="50000"/>
              </a:schemeClr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F5F7A9"/>
                </a:solidFill>
              </a:rPr>
              <a:t>Байконур</a:t>
            </a:r>
            <a:endParaRPr lang="ru-RU" dirty="0">
              <a:solidFill>
                <a:srgbClr val="F5F7A9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3826768" cy="4525963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ru-RU" dirty="0" err="1" smtClean="0">
                <a:solidFill>
                  <a:schemeClr val="tx2">
                    <a:lumMod val="40000"/>
                    <a:lumOff val="60000"/>
                  </a:schemeClr>
                </a:solidFill>
              </a:rPr>
              <a:t>Космодро́м</a:t>
            </a:r>
            <a:r>
              <a:rPr lang="ru-RU" dirty="0" smtClean="0">
                <a:solidFill>
                  <a:schemeClr val="tx2">
                    <a:lumMod val="40000"/>
                    <a:lumOff val="6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tx2">
                    <a:lumMod val="40000"/>
                    <a:lumOff val="60000"/>
                  </a:schemeClr>
                </a:solidFill>
              </a:rPr>
              <a:t>Байкону́р</a:t>
            </a:r>
            <a:r>
              <a:rPr lang="ru-RU" dirty="0" smtClean="0">
                <a:solidFill>
                  <a:schemeClr val="tx2">
                    <a:lumMod val="40000"/>
                    <a:lumOff val="60000"/>
                  </a:schemeClr>
                </a:solidFill>
              </a:rPr>
              <a:t> (от </a:t>
            </a:r>
            <a:r>
              <a:rPr lang="ru-RU" dirty="0" err="1" smtClean="0">
                <a:solidFill>
                  <a:schemeClr val="tx2">
                    <a:lumMod val="40000"/>
                    <a:lumOff val="60000"/>
                  </a:schemeClr>
                </a:solidFill>
              </a:rPr>
              <a:t>каз</a:t>
            </a:r>
            <a:r>
              <a:rPr lang="ru-RU" dirty="0" smtClean="0">
                <a:solidFill>
                  <a:schemeClr val="tx2">
                    <a:lumMod val="40000"/>
                    <a:lumOff val="60000"/>
                  </a:schemeClr>
                </a:solidFill>
              </a:rPr>
              <a:t>. </a:t>
            </a:r>
            <a:r>
              <a:rPr lang="ru-RU" dirty="0" err="1" smtClean="0">
                <a:solidFill>
                  <a:schemeClr val="tx2">
                    <a:lumMod val="40000"/>
                    <a:lumOff val="60000"/>
                  </a:schemeClr>
                </a:solidFill>
              </a:rPr>
              <a:t>Байқоңыр </a:t>
            </a:r>
            <a:r>
              <a:rPr lang="ru-RU" dirty="0" smtClean="0">
                <a:solidFill>
                  <a:schemeClr val="tx2">
                    <a:lumMod val="40000"/>
                    <a:lumOff val="60000"/>
                  </a:schemeClr>
                </a:solidFill>
              </a:rPr>
              <a:t>— «богатая долина») — первый, а также крупнейший в мире действующий космодром, основанный в Советском Союзе (на территории Казахской ССР) 12 января 1955 года и введённый в эксплуатацию 15 мая 1957 года.</a:t>
            </a:r>
            <a:endParaRPr lang="ru-RU" dirty="0">
              <a:solidFill>
                <a:schemeClr val="tx2">
                  <a:lumMod val="40000"/>
                  <a:lumOff val="60000"/>
                </a:schemeClr>
              </a:solidFill>
            </a:endParaRPr>
          </a:p>
        </p:txBody>
      </p:sp>
      <p:pic>
        <p:nvPicPr>
          <p:cNvPr id="4" name="Picture 4" descr="http://russiantourism.ru/uploads/Message504/15902/image6871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0" y="2060848"/>
            <a:ext cx="4356578" cy="2904385"/>
          </a:xfrm>
          <a:prstGeom prst="rect">
            <a:avLst/>
          </a:prstGeom>
          <a:noFill/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F5F7A9"/>
                </a:solidFill>
              </a:rPr>
              <a:t>Первый искусственный спутник Земли</a:t>
            </a:r>
            <a:endParaRPr lang="ru-RU" dirty="0">
              <a:solidFill>
                <a:srgbClr val="F5F7A9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3466728" cy="4525963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>
                <a:solidFill>
                  <a:schemeClr val="tx2">
                    <a:lumMod val="40000"/>
                    <a:lumOff val="60000"/>
                  </a:schemeClr>
                </a:solidFill>
              </a:rPr>
              <a:t> Выведен на околоземную орбиту 4 октября 1957 года с космодрома Байконур.</a:t>
            </a:r>
            <a:endParaRPr lang="ru-RU" dirty="0">
              <a:solidFill>
                <a:schemeClr val="tx2">
                  <a:lumMod val="40000"/>
                  <a:lumOff val="60000"/>
                </a:schemeClr>
              </a:solidFill>
            </a:endParaRPr>
          </a:p>
        </p:txBody>
      </p:sp>
      <p:pic>
        <p:nvPicPr>
          <p:cNvPr id="4" name="Picture 2" descr="http://xn--80akais2afi7fe.xn--p1ai/wp-content/uploads/2015/10/3-sputnik-1-satellite-detlev-van-ravenswaay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02781" y="1857364"/>
            <a:ext cx="4870772" cy="3571900"/>
          </a:xfrm>
          <a:prstGeom prst="rect">
            <a:avLst/>
          </a:prstGeom>
          <a:noFill/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260648"/>
            <a:ext cx="8229600" cy="782960"/>
          </a:xfrm>
        </p:spPr>
        <p:txBody>
          <a:bodyPr>
            <a:normAutofit/>
          </a:bodyPr>
          <a:lstStyle/>
          <a:p>
            <a:r>
              <a:rPr lang="ru-RU" dirty="0" smtClean="0">
                <a:solidFill>
                  <a:srgbClr val="F5F7A9"/>
                </a:solidFill>
              </a:rPr>
              <a:t>Лайка – первая жизнь в космосе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42910" y="5085184"/>
            <a:ext cx="8143932" cy="1040979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2800" dirty="0" err="1" smtClean="0">
                <a:solidFill>
                  <a:schemeClr val="tx2">
                    <a:lumMod val="40000"/>
                    <a:lumOff val="60000"/>
                  </a:schemeClr>
                </a:solidFill>
              </a:rPr>
              <a:t>Ла́йка</a:t>
            </a:r>
            <a:r>
              <a:rPr lang="ru-RU" sz="2800" dirty="0" smtClean="0">
                <a:solidFill>
                  <a:schemeClr val="tx2">
                    <a:lumMod val="40000"/>
                    <a:lumOff val="60000"/>
                  </a:schemeClr>
                </a:solidFill>
              </a:rPr>
              <a:t> (1954 — 3 ноября 1957) — собака-космонавт, первое животное, выведенное на орбиту Земли. Была запущена в космос 3 ноября 1957 года </a:t>
            </a:r>
            <a:endParaRPr lang="ru-RU" sz="2800" dirty="0">
              <a:solidFill>
                <a:schemeClr val="tx2">
                  <a:lumMod val="40000"/>
                  <a:lumOff val="60000"/>
                </a:schemeClr>
              </a:solidFill>
            </a:endParaRPr>
          </a:p>
        </p:txBody>
      </p:sp>
      <p:pic>
        <p:nvPicPr>
          <p:cNvPr id="4" name="Picture 2" descr="http://abilk.com/wp-content/uploads/2016/04/laika_tass_473608_b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336481"/>
            <a:ext cx="3677538" cy="3692249"/>
          </a:xfrm>
          <a:prstGeom prst="rect">
            <a:avLst/>
          </a:prstGeom>
          <a:noFill/>
        </p:spPr>
      </p:pic>
      <p:pic>
        <p:nvPicPr>
          <p:cNvPr id="5" name="Picture 4" descr="https://animalsave.ru/wp-content/uploads/2016/11/lajk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6215" y="1340768"/>
            <a:ext cx="4572065" cy="3643338"/>
          </a:xfrm>
          <a:prstGeom prst="rect">
            <a:avLst/>
          </a:prstGeom>
          <a:noFill/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F5F7A9"/>
                </a:solidFill>
              </a:rPr>
              <a:t>Белка и Стрелка</a:t>
            </a:r>
            <a:endParaRPr lang="ru-RU" dirty="0">
              <a:solidFill>
                <a:srgbClr val="F5F7A9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158" y="1600201"/>
            <a:ext cx="3782794" cy="4114816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ru-RU" dirty="0" smtClean="0">
                <a:solidFill>
                  <a:schemeClr val="tx2">
                    <a:lumMod val="40000"/>
                    <a:lumOff val="60000"/>
                  </a:schemeClr>
                </a:solidFill>
              </a:rPr>
              <a:t>19 августа 1960 года собаки-космонавты Белка и Стрелка были запущены в орбитальный полет. Они были первыми животными, которые вернулись на Землю живыми. Их полет продолжался более 25-ти часов, во время которого корабль совершил 17 оборотов вокруг Земли.</a:t>
            </a:r>
          </a:p>
          <a:p>
            <a:endParaRPr lang="ru-RU" dirty="0"/>
          </a:p>
        </p:txBody>
      </p:sp>
      <p:pic>
        <p:nvPicPr>
          <p:cNvPr id="6" name="Рисунок 2" descr="Рисунок11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39833" y="1484784"/>
            <a:ext cx="4647009" cy="43016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F5F7A9"/>
                </a:solidFill>
                <a:latin typeface="Times New Roman" pitchFamily="18" charset="0"/>
                <a:cs typeface="Times New Roman" pitchFamily="18" charset="0"/>
              </a:rPr>
              <a:t>Юрий Алексеевич Гагарин</a:t>
            </a:r>
            <a:br>
              <a:rPr lang="ru-RU" b="1" dirty="0" smtClean="0">
                <a:solidFill>
                  <a:srgbClr val="F5F7A9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solidFill>
                  <a:srgbClr val="F5F7A9"/>
                </a:solidFill>
                <a:latin typeface="Times New Roman" pitchFamily="18" charset="0"/>
                <a:cs typeface="Times New Roman" pitchFamily="18" charset="0"/>
              </a:rPr>
              <a:t>первый советский космонавт </a:t>
            </a:r>
            <a:endParaRPr lang="ru-RU" dirty="0">
              <a:solidFill>
                <a:srgbClr val="F5F7A9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2143116"/>
            <a:ext cx="3610744" cy="3757626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>
                <a:solidFill>
                  <a:schemeClr val="tx2">
                    <a:lumMod val="40000"/>
                    <a:lumOff val="60000"/>
                  </a:schemeClr>
                </a:solidFill>
              </a:rPr>
              <a:t>12  </a:t>
            </a:r>
            <a:r>
              <a:rPr lang="ru-RU" dirty="0">
                <a:solidFill>
                  <a:schemeClr val="tx2">
                    <a:lumMod val="40000"/>
                    <a:lumOff val="60000"/>
                  </a:schemeClr>
                </a:solidFill>
              </a:rPr>
              <a:t>апреля </a:t>
            </a:r>
            <a:r>
              <a:rPr lang="ru-RU" dirty="0" smtClean="0">
                <a:solidFill>
                  <a:schemeClr val="tx2">
                    <a:lumMod val="40000"/>
                    <a:lumOff val="60000"/>
                  </a:schemeClr>
                </a:solidFill>
              </a:rPr>
              <a:t>1961 года на космическом  корабле «Восток» облетел Землю, сделав 1 виток за 108 минут.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4" name="Picture 2" descr="D:\Мои документы\гагарин\Yuri_Gagarin_official_portrait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57687" y="1540258"/>
            <a:ext cx="4071966" cy="5057377"/>
          </a:xfrm>
          <a:prstGeom prst="rect">
            <a:avLst/>
          </a:prstGeom>
          <a:noFill/>
          <a:ln w="50800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208</TotalTime>
  <Words>337</Words>
  <Application>Microsoft Office PowerPoint</Application>
  <PresentationFormat>Экран (4:3)</PresentationFormat>
  <Paragraphs>48</Paragraphs>
  <Slides>18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Тема Office</vt:lpstr>
      <vt:lpstr>История освоения космоса</vt:lpstr>
      <vt:lpstr>Слайд 2</vt:lpstr>
      <vt:lpstr>Константин Эдуардович Циолковский</vt:lpstr>
      <vt:lpstr>Сергей Павлович Королев</vt:lpstr>
      <vt:lpstr>Байконур</vt:lpstr>
      <vt:lpstr>Первый искусственный спутник Земли</vt:lpstr>
      <vt:lpstr>Лайка – первая жизнь в космосе</vt:lpstr>
      <vt:lpstr>Белка и Стрелка</vt:lpstr>
      <vt:lpstr>Юрий Алексеевич Гагарин первый советский космонавт </vt:lpstr>
      <vt:lpstr>Терешкова Валентина Владимировна</vt:lpstr>
      <vt:lpstr>Комаров Владимир Михайлович</vt:lpstr>
      <vt:lpstr>Леонов Алексей Архипович</vt:lpstr>
      <vt:lpstr>Первая высадка на Луну</vt:lpstr>
      <vt:lpstr>Луноход - 1</vt:lpstr>
      <vt:lpstr>Савицкая Светлана Евгеньевна</vt:lpstr>
      <vt:lpstr>Мисуркин Александр  Александрович </vt:lpstr>
      <vt:lpstr>Космонавтика имеет безграничное будущее, и ее перспективы беспредельны, как сама Вселенная. </vt:lpstr>
      <vt:lpstr>Источники</vt:lpstr>
    </vt:vector>
  </TitlesOfParts>
  <Company>DNS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Время первых</dc:title>
  <dc:creator>anonimous</dc:creator>
  <cp:lastModifiedBy>Татьяна</cp:lastModifiedBy>
  <cp:revision>23</cp:revision>
  <dcterms:created xsi:type="dcterms:W3CDTF">2022-04-02T16:48:07Z</dcterms:created>
  <dcterms:modified xsi:type="dcterms:W3CDTF">2022-04-06T06:56:08Z</dcterms:modified>
</cp:coreProperties>
</file>