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comments/comment1.xml" ContentType="application/vnd.openxmlformats-officedocument.presentationml.comment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1" r:id="rId4"/>
    <p:sldId id="262" r:id="rId5"/>
    <p:sldId id="272" r:id="rId6"/>
    <p:sldId id="269" r:id="rId7"/>
    <p:sldId id="263" r:id="rId8"/>
    <p:sldId id="264" r:id="rId9"/>
    <p:sldId id="265" r:id="rId10"/>
    <p:sldId id="266" r:id="rId11"/>
    <p:sldId id="270" r:id="rId12"/>
    <p:sldId id="260" r:id="rId13"/>
    <p:sldId id="271" r:id="rId14"/>
    <p:sldId id="267" r:id="rId15"/>
    <p:sldId id="268" r:id="rId16"/>
    <p:sldId id="274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иктория" initials="В" lastIdx="2" clrIdx="0">
    <p:extLst>
      <p:ext uri="{19B8F6BF-5375-455C-9EA6-DF929625EA0E}">
        <p15:presenceInfo xmlns:p15="http://schemas.microsoft.com/office/powerpoint/2012/main" xmlns="" userId="Виктория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 showGuides="1">
      <p:cViewPr varScale="1">
        <p:scale>
          <a:sx n="64" d="100"/>
          <a:sy n="64" d="100"/>
        </p:scale>
        <p:origin x="-876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4-01T18:15:12.992" idx="1">
    <p:pos x="7780" y="0"/>
    <p:text/>
    <p:extLst>
      <p:ext uri="{C676402C-5697-4E1C-873F-D02D1690AC5C}">
        <p15:threadingInfo xmlns:p15="http://schemas.microsoft.com/office/powerpoint/2012/main" xmlns="" timeZoneBias="-18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FC76C-BFFD-41CF-9B6F-509B735BD7C1}" type="datetimeFigureOut">
              <a:rPr lang="ru-RU" smtClean="0"/>
              <a:pPr/>
              <a:t>06.04.2022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AF5D2-7120-4EFB-81A7-2FBB9CB76F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37012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FC76C-BFFD-41CF-9B6F-509B735BD7C1}" type="datetimeFigureOut">
              <a:rPr lang="ru-RU" smtClean="0"/>
              <a:pPr/>
              <a:t>06.04.2022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AF5D2-7120-4EFB-81A7-2FBB9CB76F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77985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FC76C-BFFD-41CF-9B6F-509B735BD7C1}" type="datetimeFigureOut">
              <a:rPr lang="ru-RU" smtClean="0"/>
              <a:pPr/>
              <a:t>06.04.2022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AF5D2-7120-4EFB-81A7-2FBB9CB76F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33097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FC76C-BFFD-41CF-9B6F-509B735BD7C1}" type="datetimeFigureOut">
              <a:rPr lang="ru-RU" smtClean="0"/>
              <a:pPr/>
              <a:t>06.04.2022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AF5D2-7120-4EFB-81A7-2FBB9CB76F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75881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FC76C-BFFD-41CF-9B6F-509B735BD7C1}" type="datetimeFigureOut">
              <a:rPr lang="ru-RU" smtClean="0"/>
              <a:pPr/>
              <a:t>06.04.2022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AF5D2-7120-4EFB-81A7-2FBB9CB76F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30345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FC76C-BFFD-41CF-9B6F-509B735BD7C1}" type="datetimeFigureOut">
              <a:rPr lang="ru-RU" smtClean="0"/>
              <a:pPr/>
              <a:t>06.04.2022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AF5D2-7120-4EFB-81A7-2FBB9CB76F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88219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FC76C-BFFD-41CF-9B6F-509B735BD7C1}" type="datetimeFigureOut">
              <a:rPr lang="ru-RU" smtClean="0"/>
              <a:pPr/>
              <a:t>06.04.2022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AF5D2-7120-4EFB-81A7-2FBB9CB76F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62157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FC76C-BFFD-41CF-9B6F-509B735BD7C1}" type="datetimeFigureOut">
              <a:rPr lang="ru-RU" smtClean="0"/>
              <a:pPr/>
              <a:t>06.04.2022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AF5D2-7120-4EFB-81A7-2FBB9CB76F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00522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FC76C-BFFD-41CF-9B6F-509B735BD7C1}" type="datetimeFigureOut">
              <a:rPr lang="ru-RU" smtClean="0"/>
              <a:pPr/>
              <a:t>06.04.2022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AF5D2-7120-4EFB-81A7-2FBB9CB76F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4548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FC76C-BFFD-41CF-9B6F-509B735BD7C1}" type="datetimeFigureOut">
              <a:rPr lang="ru-RU" smtClean="0"/>
              <a:pPr/>
              <a:t>06.04.2022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AF5D2-7120-4EFB-81A7-2FBB9CB76F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86535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FC76C-BFFD-41CF-9B6F-509B735BD7C1}" type="datetimeFigureOut">
              <a:rPr lang="ru-RU" smtClean="0"/>
              <a:pPr/>
              <a:t>06.04.2022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AF5D2-7120-4EFB-81A7-2FBB9CB76F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25572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AFC76C-BFFD-41CF-9B6F-509B735BD7C1}" type="datetimeFigureOut">
              <a:rPr lang="ru-RU" smtClean="0"/>
              <a:pPr/>
              <a:t>06.04.2022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FAF5D2-7120-4EFB-81A7-2FBB9CB76F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03764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flipV="1">
            <a:off x="2076026" y="-6159041"/>
            <a:ext cx="824021" cy="57361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proprikol.ru/wp-content/uploads/2020/04/kartinki-vselennoj-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0" y="-386500"/>
            <a:ext cx="12192000" cy="736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4" name="Прямоугольный треугольник 3"/>
          <p:cNvSpPr/>
          <p:nvPr/>
        </p:nvSpPr>
        <p:spPr>
          <a:xfrm rot="10800000">
            <a:off x="884255" y="-1059483"/>
            <a:ext cx="11452964" cy="12093531"/>
          </a:xfrm>
          <a:prstGeom prst="rtTriangle">
            <a:avLst/>
          </a:prstGeom>
          <a:ln>
            <a:noFill/>
          </a:ln>
          <a:effectLst>
            <a:innerShdw blurRad="635000" dist="50800" dir="18900000">
              <a:schemeClr val="tx1">
                <a:alpha val="28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41860" y="202222"/>
            <a:ext cx="79522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«Две вещи поражают мое воображение: звездное небо над головой и нравственный закон внутри нас»</a:t>
            </a:r>
          </a:p>
          <a:p>
            <a:pPr algn="r"/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И. Кант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17977" y="3795524"/>
            <a:ext cx="46312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Выполнила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ученица 10 класса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МБОУ «Путимецкая СОШ»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Гашина Виктория Александровна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Руководитель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Маркина Валентина Петровна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97494" y="1731130"/>
            <a:ext cx="57256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Вселенная и её «Колумбы»</a:t>
            </a:r>
            <a:endParaRPr lang="ru-RU" sz="4400" b="1" i="1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496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5" name="5-конечная звезда 4"/>
          <p:cNvSpPr/>
          <p:nvPr/>
        </p:nvSpPr>
        <p:spPr>
          <a:xfrm>
            <a:off x="11069097" y="5402317"/>
            <a:ext cx="886690" cy="812800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1959" y="670024"/>
            <a:ext cx="3892571" cy="55816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48565" y="670024"/>
            <a:ext cx="5951289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Картину мира этой эпохи построил </a:t>
            </a:r>
            <a:r>
              <a:rPr lang="ru-RU" sz="22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Исаак Ньютон</a:t>
            </a:r>
            <a:r>
              <a:rPr lang="ru-RU" sz="22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. Он открыл, что все </a:t>
            </a:r>
            <a:r>
              <a:rPr lang="ru-RU" sz="2200" dirty="0">
                <a:solidFill>
                  <a:schemeClr val="bg1"/>
                </a:solidFill>
                <a:latin typeface="Bookman Old Style" panose="02050604050505020204" pitchFamily="18" charset="0"/>
              </a:rPr>
              <a:t>планеты, находящиеся друг от друга на колоссальных расстояниях, оказываются связанными в одну систему. Дальнейшие исследования Ньютона позволили ему определить массу и плотность планет и Солнца. Он установил, что наиболее близкие к Солнцу планеты отличаются наибольшею плотностью</a:t>
            </a:r>
            <a:r>
              <a:rPr lang="ru-RU" sz="22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.</a:t>
            </a:r>
            <a:r>
              <a:rPr lang="ru-RU" sz="2200" b="1" dirty="0"/>
              <a:t> </a:t>
            </a:r>
            <a:r>
              <a:rPr lang="ru-RU" sz="2200" dirty="0">
                <a:solidFill>
                  <a:schemeClr val="bg1"/>
                </a:solidFill>
                <a:latin typeface="Bookman Old Style" panose="02050604050505020204" pitchFamily="18" charset="0"/>
              </a:rPr>
              <a:t>Ньютон доказал, что Земля представляет собой шар, расширенный у экватора и сплюснутый у полюсов, а также зависимость приливов и отливов от действия Луны и Солнца на воды морей и океанов.</a:t>
            </a:r>
          </a:p>
        </p:txBody>
      </p:sp>
    </p:spTree>
    <p:extLst>
      <p:ext uri="{BB962C8B-B14F-4D97-AF65-F5344CB8AC3E}">
        <p14:creationId xmlns:p14="http://schemas.microsoft.com/office/powerpoint/2010/main" xmlns="" val="187030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5" name="5-конечная звезда 4"/>
          <p:cNvSpPr/>
          <p:nvPr/>
        </p:nvSpPr>
        <p:spPr>
          <a:xfrm>
            <a:off x="11069097" y="5402317"/>
            <a:ext cx="886690" cy="812800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742916" y="670024"/>
            <a:ext cx="612733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Эдмунд Галлей</a:t>
            </a:r>
            <a:r>
              <a:rPr lang="ru-RU" sz="2200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ru-RU" sz="22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в </a:t>
            </a:r>
            <a:r>
              <a:rPr lang="ru-RU" sz="2200" dirty="0">
                <a:solidFill>
                  <a:schemeClr val="bg1"/>
                </a:solidFill>
                <a:latin typeface="Bookman Old Style" panose="02050604050505020204" pitchFamily="18" charset="0"/>
              </a:rPr>
              <a:t>1676 </a:t>
            </a:r>
            <a:r>
              <a:rPr lang="ru-RU" sz="22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году опубликовал </a:t>
            </a:r>
            <a:r>
              <a:rPr lang="ru-RU" sz="2200" dirty="0">
                <a:solidFill>
                  <a:schemeClr val="bg1"/>
                </a:solidFill>
                <a:latin typeface="Bookman Old Style" panose="02050604050505020204" pitchFamily="18" charset="0"/>
              </a:rPr>
              <a:t>свою первую научную работу — «Об орбитах планет» — и открыл большое неравенство Юпитера и Сатурна. Он издал «Каталог Южного неба», в который включил информацию о 341 звезде Южного полушария</a:t>
            </a:r>
            <a:r>
              <a:rPr lang="ru-RU" sz="22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.</a:t>
            </a:r>
          </a:p>
          <a:p>
            <a:pPr algn="ctr"/>
            <a:r>
              <a:rPr lang="ru-RU" sz="2200" dirty="0">
                <a:solidFill>
                  <a:schemeClr val="bg1"/>
                </a:solidFill>
                <a:latin typeface="Bookman Old Style" panose="02050604050505020204" pitchFamily="18" charset="0"/>
              </a:rPr>
              <a:t>Галлей обнаружил вековое ускорение Луны, предложил новый метод определения расстояния до </a:t>
            </a:r>
            <a:r>
              <a:rPr lang="ru-RU" sz="22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Солнца.</a:t>
            </a:r>
            <a:endParaRPr lang="ru-RU" sz="2200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22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С </a:t>
            </a:r>
            <a:r>
              <a:rPr lang="ru-RU" sz="2200" dirty="0">
                <a:solidFill>
                  <a:schemeClr val="bg1"/>
                </a:solidFill>
                <a:latin typeface="Bookman Old Style" panose="02050604050505020204" pitchFamily="18" charset="0"/>
              </a:rPr>
              <a:t>именем Эдмунда Галлея связан и коренной перелом в представлениях о кометах. </a:t>
            </a:r>
            <a:r>
              <a:rPr lang="ru-RU" sz="22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Галлей </a:t>
            </a:r>
            <a:r>
              <a:rPr lang="ru-RU" sz="2200" dirty="0">
                <a:solidFill>
                  <a:schemeClr val="bg1"/>
                </a:solidFill>
                <a:latin typeface="Bookman Old Style" panose="02050604050505020204" pitchFamily="18" charset="0"/>
              </a:rPr>
              <a:t>рассчитал и опубликовал в 1705 году орбиты 24 комет и обратил внимание на сходство параметров орбит у нескольких из </a:t>
            </a:r>
            <a:r>
              <a:rPr lang="ru-RU" sz="22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них.</a:t>
            </a:r>
            <a:endParaRPr lang="ru-RU" sz="22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1491" y="777668"/>
            <a:ext cx="4164127" cy="5162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8040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459955" cy="7626485"/>
          </a:xfrm>
        </p:spPr>
      </p:pic>
      <p:sp>
        <p:nvSpPr>
          <p:cNvPr id="5" name="TextBox 4"/>
          <p:cNvSpPr txBox="1"/>
          <p:nvPr/>
        </p:nvSpPr>
        <p:spPr>
          <a:xfrm>
            <a:off x="5390875" y="0"/>
            <a:ext cx="57836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1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Одним из учёных-астрономов был </a:t>
            </a:r>
            <a:r>
              <a:rPr lang="ru-RU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Михаил Васильевич Ломоносов.</a:t>
            </a:r>
          </a:p>
          <a:p>
            <a:pPr algn="ctr"/>
            <a:endParaRPr lang="ru-RU" sz="21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01386" y="1259738"/>
            <a:ext cx="5788747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В начале второй половины 18 века М.В.Ломоносов доказал, что на Венере – одной из планет нашей солнечной системы – существует атмосфера.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Ломоносов </a:t>
            </a:r>
            <a:r>
              <a:rPr lang="ru-RU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ввёл в обращение десятки научных терминов из области астрономии, многие из которых используются до сих пор, как, например, законы движения планет, земная ось</a:t>
            </a:r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горизонт</a:t>
            </a:r>
            <a:r>
              <a:rPr lang="ru-RU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, преломление лучей, полнолуние, созвездие, атмосфера и другие.</a:t>
            </a:r>
            <a:endParaRPr lang="ru-RU" sz="32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                                               </a:t>
            </a:r>
            <a:endParaRPr lang="ru-RU" sz="2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5-конечная звезда 8"/>
          <p:cNvSpPr/>
          <p:nvPr/>
        </p:nvSpPr>
        <p:spPr>
          <a:xfrm>
            <a:off x="11069097" y="5402317"/>
            <a:ext cx="886690" cy="812800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288" r="11169" b="4618"/>
          <a:stretch/>
        </p:blipFill>
        <p:spPr bwMode="auto">
          <a:xfrm>
            <a:off x="342899" y="601930"/>
            <a:ext cx="5047975" cy="578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48149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5" name="5-конечная звезда 4"/>
          <p:cNvSpPr/>
          <p:nvPr/>
        </p:nvSpPr>
        <p:spPr>
          <a:xfrm>
            <a:off x="11069097" y="5402317"/>
            <a:ext cx="886690" cy="812800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289847" y="336738"/>
            <a:ext cx="5779249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Уильям Гершель</a:t>
            </a:r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открыл </a:t>
            </a:r>
            <a:r>
              <a:rPr lang="ru-RU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седьмую планету — Уран  и его спутники , вращающиеся «не в ту сторону», несколько спутников Сатурна, обнаружил сезонные изменения полярных шапок Марса, объяснил полосы и пятна на Юпитере как облака, измерил период вращения Сатурна и его колец. Он открыл, что вся Солнечная система движется по направлению к созвездию </a:t>
            </a:r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Геркулеса.</a:t>
            </a:r>
            <a:endParaRPr lang="ru-RU" sz="2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Он </a:t>
            </a:r>
            <a:r>
              <a:rPr lang="ru-RU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зарегистрировал свыше 2500 новых туманностей. Изучал их структуру и взаимодействие. </a:t>
            </a:r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Почти </a:t>
            </a:r>
            <a:r>
              <a:rPr lang="ru-RU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все открытые им туманности были </a:t>
            </a:r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галактиками.</a:t>
            </a:r>
            <a:endParaRPr lang="ru-RU" sz="22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2192" y="604142"/>
            <a:ext cx="4801548" cy="5531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61616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</p:spPr>
      </p:pic>
      <p:sp>
        <p:nvSpPr>
          <p:cNvPr id="5" name="5-конечная звезда 4"/>
          <p:cNvSpPr/>
          <p:nvPr/>
        </p:nvSpPr>
        <p:spPr>
          <a:xfrm>
            <a:off x="11069097" y="5402317"/>
            <a:ext cx="886690" cy="812800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760842" y="797510"/>
            <a:ext cx="548904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В 1916 году </a:t>
            </a:r>
            <a:r>
              <a:rPr lang="ru-RU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Альберт Эйнштейн </a:t>
            </a:r>
            <a:r>
              <a:rPr lang="ru-RU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опубликовал "Общую теорию относительности", в которой предсказал существование черных дыр и искривление света в гравитационном поле</a:t>
            </a:r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.</a:t>
            </a:r>
            <a:r>
              <a:rPr lang="en-US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Общая теория относительности имела важные последствия для астрономии и космологии, включая открытие черных дыр, гравитационных линз и разработку теории Большого Взрыва, объясняющей происхождение Вселенной.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4682" y="1413164"/>
            <a:ext cx="5448895" cy="407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54369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38545" y="0"/>
            <a:ext cx="12432145" cy="6858000"/>
          </a:xfrm>
        </p:spPr>
      </p:pic>
      <p:sp>
        <p:nvSpPr>
          <p:cNvPr id="5" name="TextBox 4"/>
          <p:cNvSpPr txBox="1"/>
          <p:nvPr/>
        </p:nvSpPr>
        <p:spPr>
          <a:xfrm>
            <a:off x="1681018" y="831273"/>
            <a:ext cx="960581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С тех пор у астрономов не сомнений в том, что многочисленные галактики, наблюдаемые в телескопы, состоят в основном из звёзд. Последовали открытия новых и новых галактик, и выяснилось, что большинство из них объединены в скопления. </a:t>
            </a:r>
            <a:endParaRPr lang="ru-RU" sz="28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38545" y="-101600"/>
            <a:ext cx="12506035" cy="6959599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406072" y="692773"/>
            <a:ext cx="7416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Bookman Old Style" panose="02050604050505020204" pitchFamily="18" charset="0"/>
              </a:rPr>
              <a:t>С тех пор у астрономов </a:t>
            </a:r>
            <a:r>
              <a:rPr lang="ru-RU" sz="36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нет </a:t>
            </a:r>
            <a:r>
              <a:rPr lang="ru-RU" sz="3600" dirty="0">
                <a:solidFill>
                  <a:schemeClr val="bg1"/>
                </a:solidFill>
                <a:latin typeface="Bookman Old Style" panose="02050604050505020204" pitchFamily="18" charset="0"/>
              </a:rPr>
              <a:t>сомнений в том, что многочисленные галактики, наблюдаемые в телескопы, состоят в основном из звёзд. Последовали открытия новых и новых галактик, </a:t>
            </a:r>
            <a:r>
              <a:rPr lang="ru-RU" sz="36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звезд, планет, спутников…</a:t>
            </a:r>
            <a:endParaRPr lang="ru-RU" sz="36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142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</p:spPr>
      </p:pic>
      <p:sp>
        <p:nvSpPr>
          <p:cNvPr id="5" name="5-конечная звезда 4"/>
          <p:cNvSpPr/>
          <p:nvPr/>
        </p:nvSpPr>
        <p:spPr>
          <a:xfrm>
            <a:off x="11069097" y="5402317"/>
            <a:ext cx="886690" cy="812800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649480" y="635731"/>
            <a:ext cx="1086296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Источники</a:t>
            </a:r>
          </a:p>
          <a:p>
            <a:pPr algn="ctr"/>
            <a:endParaRPr lang="ru-RU" sz="2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Энциклопедия для детей. Т.8. Астрономия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Космос. Полная энциклопедия/В.И. Цветков; - М.: </a:t>
            </a:r>
            <a:r>
              <a:rPr lang="ru-RU" sz="2400" dirty="0" err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Эксмо</a:t>
            </a:r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2021. 248с.:ил.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Великие астрономы </a:t>
            </a:r>
            <a:r>
              <a:rPr lang="en-US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100urokov.ru/</a:t>
            </a:r>
            <a:r>
              <a:rPr lang="en-US" sz="24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predmety</a:t>
            </a:r>
            <a:r>
              <a:rPr lang="en-US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/</a:t>
            </a:r>
            <a:r>
              <a:rPr lang="en-US" sz="24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velikie</a:t>
            </a:r>
            <a:r>
              <a:rPr lang="en-US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-astronomy</a:t>
            </a:r>
            <a:endParaRPr lang="ru-RU" sz="24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Википедия </a:t>
            </a:r>
            <a:r>
              <a:rPr lang="en-US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https://</a:t>
            </a:r>
            <a:r>
              <a:rPr lang="en-US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ru.wikipedia.org/wiki</a:t>
            </a:r>
            <a:endParaRPr lang="ru-RU" sz="24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Родоначальники астрономии </a:t>
            </a:r>
            <a:r>
              <a:rPr lang="en-US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asteropa.ru/</a:t>
            </a:r>
            <a:r>
              <a:rPr lang="en-US" sz="24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rodonachalniki-astronomii</a:t>
            </a:r>
            <a:r>
              <a:rPr lang="en-US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/</a:t>
            </a:r>
            <a:endParaRPr lang="ru-RU" sz="24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767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70339"/>
            <a:ext cx="12226601" cy="6928339"/>
          </a:xfrm>
        </p:spPr>
      </p:pic>
      <p:sp>
        <p:nvSpPr>
          <p:cNvPr id="6" name="TextBox 5"/>
          <p:cNvSpPr txBox="1"/>
          <p:nvPr/>
        </p:nvSpPr>
        <p:spPr>
          <a:xfrm>
            <a:off x="1961227" y="309337"/>
            <a:ext cx="76283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Вселенная </a:t>
            </a:r>
            <a:r>
              <a:rPr lang="ru-RU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– огромное пространство, которое заполнено звёздами, планетами, галактиками и чёрными дырами. Все эти составляющие находятся во взаимодействии и образуют целую систему</a:t>
            </a:r>
            <a:r>
              <a:rPr lang="ru-RU" sz="2000" dirty="0">
                <a:solidFill>
                  <a:schemeClr val="bg1"/>
                </a:solidFill>
                <a:latin typeface="Bookman Old Style" panose="02050604050505020204" pitchFamily="18" charset="0"/>
              </a:rPr>
              <a:t>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7903" y="2332963"/>
            <a:ext cx="7538611" cy="4228612"/>
          </a:xfrm>
          <a:prstGeom prst="rect">
            <a:avLst/>
          </a:prstGeom>
        </p:spPr>
      </p:pic>
      <p:sp>
        <p:nvSpPr>
          <p:cNvPr id="8" name="5-конечная звезда 7"/>
          <p:cNvSpPr/>
          <p:nvPr/>
        </p:nvSpPr>
        <p:spPr>
          <a:xfrm>
            <a:off x="11069097" y="5402317"/>
            <a:ext cx="886690" cy="812800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54974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8711" y="0"/>
            <a:ext cx="12510196" cy="6858000"/>
          </a:xfrm>
        </p:spPr>
      </p:pic>
      <p:sp>
        <p:nvSpPr>
          <p:cNvPr id="5" name="TextBox 4"/>
          <p:cNvSpPr txBox="1"/>
          <p:nvPr/>
        </p:nvSpPr>
        <p:spPr>
          <a:xfrm>
            <a:off x="964642" y="693336"/>
            <a:ext cx="997801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Bookman Old Style" panose="02050604050505020204" pitchFamily="18" charset="0"/>
              </a:rPr>
              <a:t>Чтобы попытаться объяснить как возникла вселенная, как она изменяется с течением времени и что с ней случится в будущем, астрономы разрабатывают гипотезы, называемые космологическими моделями</a:t>
            </a:r>
            <a:r>
              <a:rPr lang="ru-RU" sz="2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.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Было много теорий образования Вселенной, такие как:</a:t>
            </a:r>
          </a:p>
          <a:p>
            <a:pPr algn="ctr"/>
            <a:endParaRPr lang="ru-RU" sz="20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342900" indent="-342900" algn="ctr">
              <a:buFont typeface="+mj-lt"/>
              <a:buAutoNum type="arabicPeriod"/>
            </a:pPr>
            <a:r>
              <a:rPr lang="ru-RU" sz="2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Конформная циклическая модель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ru-RU" sz="2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Мираж четырёхмерной чёрной дыры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ru-RU" sz="2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Теория плазменной Вселенной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ru-RU" sz="2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Стационарная Вселенная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Много учёных внесли свой вклад в изучении Вселенной.</a:t>
            </a:r>
          </a:p>
          <a:p>
            <a:pPr algn="ctr"/>
            <a:r>
              <a:rPr lang="ru-RU" sz="2000" dirty="0" smtClean="0">
                <a:latin typeface="Bookman Old Style" panose="02050604050505020204" pitchFamily="18" charset="0"/>
              </a:rPr>
              <a:t/>
            </a:r>
            <a:br>
              <a:rPr lang="ru-RU" sz="2000" dirty="0" smtClean="0">
                <a:latin typeface="Bookman Old Style" panose="02050604050505020204" pitchFamily="18" charset="0"/>
              </a:rPr>
            </a:br>
            <a:r>
              <a:rPr lang="ru-RU" sz="2000" dirty="0" smtClean="0">
                <a:latin typeface="Bookman Old Style" panose="02050604050505020204" pitchFamily="18" charset="0"/>
              </a:rPr>
              <a:t/>
            </a:r>
            <a:br>
              <a:rPr lang="ru-RU" sz="2000" dirty="0" smtClean="0">
                <a:latin typeface="Bookman Old Style" panose="02050604050505020204" pitchFamily="18" charset="0"/>
              </a:rPr>
            </a:br>
            <a:endParaRPr lang="ru-RU" sz="20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00139" y="3938954"/>
            <a:ext cx="8351549" cy="2743151"/>
          </a:xfrm>
          <a:prstGeom prst="rect">
            <a:avLst/>
          </a:prstGeom>
        </p:spPr>
      </p:pic>
      <p:sp>
        <p:nvSpPr>
          <p:cNvPr id="7" name="5-конечная звезда 6"/>
          <p:cNvSpPr/>
          <p:nvPr/>
        </p:nvSpPr>
        <p:spPr>
          <a:xfrm>
            <a:off x="11069097" y="5402317"/>
            <a:ext cx="886690" cy="812800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16062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74590" y="-129373"/>
            <a:ext cx="13276888" cy="7134329"/>
          </a:xfrm>
        </p:spPr>
      </p:pic>
      <p:sp>
        <p:nvSpPr>
          <p:cNvPr id="6" name="TextBox 5"/>
          <p:cNvSpPr txBox="1"/>
          <p:nvPr/>
        </p:nvSpPr>
        <p:spPr>
          <a:xfrm>
            <a:off x="4759950" y="206763"/>
            <a:ext cx="6550269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Аристарх </a:t>
            </a:r>
            <a:r>
              <a:rPr lang="ru-RU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Самосский</a:t>
            </a:r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- крупнейший </a:t>
            </a:r>
            <a:r>
              <a:rPr lang="ru-RU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древнегреческий астроном и </a:t>
            </a:r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философ. </a:t>
            </a:r>
            <a:r>
              <a:rPr lang="ru-RU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Одним из первых он использовал геометрические вычисления для определения размеров Солнца и Луны и нахождения отношений между их размерами и орбитами, по которым эти светила движутся</a:t>
            </a:r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.</a:t>
            </a:r>
            <a:endParaRPr lang="ru-RU" sz="2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Для определения расстояния до Солнца Аристарх сделал предположения, что Луна имеет форму шара и заимствует свет от Солнца.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Аристарх </a:t>
            </a:r>
            <a:r>
              <a:rPr lang="ru-RU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считал, что Солнце находится в центре нашей планетной </a:t>
            </a:r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системы. </a:t>
            </a:r>
            <a:r>
              <a:rPr lang="ru-RU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Смену дня и ночи на Земле он объяснял </a:t>
            </a:r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вращением </a:t>
            </a:r>
            <a:r>
              <a:rPr lang="ru-RU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Земли вокруг своей оси, а Луну называл спутником Земли.</a:t>
            </a:r>
          </a:p>
        </p:txBody>
      </p:sp>
      <p:sp>
        <p:nvSpPr>
          <p:cNvPr id="8" name="5-конечная звезда 7"/>
          <p:cNvSpPr/>
          <p:nvPr/>
        </p:nvSpPr>
        <p:spPr>
          <a:xfrm>
            <a:off x="11069097" y="5402317"/>
            <a:ext cx="886690" cy="812800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2562" y="910780"/>
            <a:ext cx="4314448" cy="4962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89250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74590" y="-129373"/>
            <a:ext cx="13276888" cy="7134329"/>
          </a:xfrm>
        </p:spPr>
      </p:pic>
      <p:sp>
        <p:nvSpPr>
          <p:cNvPr id="6" name="TextBox 5"/>
          <p:cNvSpPr txBox="1"/>
          <p:nvPr/>
        </p:nvSpPr>
        <p:spPr>
          <a:xfrm>
            <a:off x="6040316" y="403604"/>
            <a:ext cx="63249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Его </a:t>
            </a:r>
            <a:r>
              <a:rPr lang="ru-RU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главный труд — «Великое математическое построение», или «Альмагест</a:t>
            </a:r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». Книга содержала </a:t>
            </a:r>
            <a:r>
              <a:rPr lang="ru-RU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каталог звёздного </a:t>
            </a:r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неба - список </a:t>
            </a:r>
            <a:r>
              <a:rPr lang="ru-RU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из 48 </a:t>
            </a:r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созвездий. </a:t>
            </a:r>
            <a:endParaRPr lang="ru-RU" sz="2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Птолемей сформулировал геоцентрическую </a:t>
            </a:r>
            <a:r>
              <a:rPr lang="ru-RU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модель мира, </a:t>
            </a:r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известную </a:t>
            </a:r>
            <a:r>
              <a:rPr lang="ru-RU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как «система Птолемея».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С помощью системы </a:t>
            </a:r>
            <a:r>
              <a:rPr lang="ru-RU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Птолемея</a:t>
            </a:r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можно было довольно точно предсказывать движение небесных тел, время наступления солнечных и лунных затмений и одновременного появления всех планет на земном небе.</a:t>
            </a:r>
          </a:p>
        </p:txBody>
      </p:sp>
      <p:sp>
        <p:nvSpPr>
          <p:cNvPr id="8" name="5-конечная звезда 7"/>
          <p:cNvSpPr/>
          <p:nvPr/>
        </p:nvSpPr>
        <p:spPr>
          <a:xfrm>
            <a:off x="11069097" y="5402317"/>
            <a:ext cx="886690" cy="812800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0146" y="1564915"/>
            <a:ext cx="5305148" cy="3749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91089" y="498930"/>
            <a:ext cx="39260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dirty="0">
                <a:solidFill>
                  <a:prstClr val="white"/>
                </a:solidFill>
                <a:latin typeface="Bookman Old Style" panose="02050604050505020204" pitchFamily="18" charset="0"/>
              </a:rPr>
              <a:t>Клавдий Птолемей</a:t>
            </a:r>
          </a:p>
        </p:txBody>
      </p:sp>
    </p:spTree>
    <p:extLst>
      <p:ext uri="{BB962C8B-B14F-4D97-AF65-F5344CB8AC3E}">
        <p14:creationId xmlns:p14="http://schemas.microsoft.com/office/powerpoint/2010/main" xmlns="" val="3449068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00967" y="-138165"/>
            <a:ext cx="13276888" cy="713432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6685" y="1622325"/>
            <a:ext cx="6924500" cy="45927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69115" y="720438"/>
            <a:ext cx="422128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Он сказал, что не Земля, а Солнце находится в центре мира, Земля же просто одна их планет, обращающихся вокруг этого светила. На памятнике Копернику в Варшаве высечены гордые слова: «Остановивший Солнце и двинувший Землю».</a:t>
            </a:r>
            <a:endParaRPr lang="ru-RU" sz="2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8" name="5-конечная звезда 7"/>
          <p:cNvSpPr/>
          <p:nvPr/>
        </p:nvSpPr>
        <p:spPr>
          <a:xfrm>
            <a:off x="11069097" y="5402317"/>
            <a:ext cx="886690" cy="812800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36685" y="12027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400" dirty="0">
                <a:solidFill>
                  <a:prstClr val="white"/>
                </a:solidFill>
                <a:latin typeface="Bookman Old Style" panose="02050604050505020204" pitchFamily="18" charset="0"/>
              </a:rPr>
              <a:t>Античное представление о Земле как центре Вселенной разрушил </a:t>
            </a:r>
            <a:r>
              <a:rPr lang="ru-RU" sz="2400" b="1" dirty="0">
                <a:solidFill>
                  <a:prstClr val="white"/>
                </a:solidFill>
                <a:latin typeface="Bookman Old Style" panose="02050604050505020204" pitchFamily="18" charset="0"/>
              </a:rPr>
              <a:t>Николай Коперник</a:t>
            </a:r>
            <a:r>
              <a:rPr lang="ru-RU" sz="2400" dirty="0">
                <a:solidFill>
                  <a:prstClr val="white"/>
                </a:solidFill>
                <a:latin typeface="Bookman Old Style" panose="02050604050505020204" pitchFamily="18" charset="0"/>
              </a:rPr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62909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3591" y="-341745"/>
            <a:ext cx="12299182" cy="7379854"/>
          </a:xfrm>
        </p:spPr>
      </p:pic>
      <p:sp>
        <p:nvSpPr>
          <p:cNvPr id="5" name="TextBox 4"/>
          <p:cNvSpPr txBox="1"/>
          <p:nvPr/>
        </p:nvSpPr>
        <p:spPr>
          <a:xfrm>
            <a:off x="1828798" y="197185"/>
            <a:ext cx="909375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Великие астрономы европейского Возрождение, жившие намного </a:t>
            </a:r>
            <a:r>
              <a:rPr lang="ru-RU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п</a:t>
            </a:r>
            <a:r>
              <a:rPr lang="ru-RU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озже Коперника – Иоганн Кеплер, Галилео Галилей, Тихо Браге и другие,- далеко продвинули представления о Вселенной, основанные на его гениальной идее.</a:t>
            </a:r>
          </a:p>
          <a:p>
            <a:endParaRPr lang="ru-RU" sz="2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122" y="1828401"/>
            <a:ext cx="5203370" cy="47807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70170" y="2009670"/>
            <a:ext cx="427055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Галилео Галилей</a:t>
            </a:r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впервые направил на небо изобретённый им телескоп. Это был первый шаг в применении технических средств к астрономическим исследованиям – и он сразу дал выдающиеся результаты.</a:t>
            </a:r>
            <a:endParaRPr lang="ru-RU" sz="2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8" name="5-конечная звезда 7"/>
          <p:cNvSpPr/>
          <p:nvPr/>
        </p:nvSpPr>
        <p:spPr>
          <a:xfrm>
            <a:off x="11069097" y="5402317"/>
            <a:ext cx="886690" cy="812800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55580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76201"/>
            <a:ext cx="12793657" cy="7235757"/>
          </a:xfrm>
        </p:spPr>
      </p:pic>
      <p:sp>
        <p:nvSpPr>
          <p:cNvPr id="5" name="5-конечная звезда 4"/>
          <p:cNvSpPr/>
          <p:nvPr/>
        </p:nvSpPr>
        <p:spPr>
          <a:xfrm>
            <a:off x="11069097" y="5402317"/>
            <a:ext cx="886690" cy="812800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436"/>
          <a:stretch/>
        </p:blipFill>
        <p:spPr>
          <a:xfrm flipH="1">
            <a:off x="360484" y="826852"/>
            <a:ext cx="5814643" cy="52918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95997" y="545738"/>
            <a:ext cx="595981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Иоганн</a:t>
            </a:r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 </a:t>
            </a:r>
            <a:r>
              <a:rPr lang="ru-RU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Кеплер</a:t>
            </a:r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- </a:t>
            </a:r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немецкий астроном, один из творцов астрономии нового времени. Открыл законы движения планет (законы Кеплера), на основе которых составил планетные таблицы. Заложил основы теории затмений. Изобрел телескоп, в котором объектив и окуляр — двояковыпуклые линзы. Вскоре после смерти Коперника на основе его системы мира астрономы составили таблицы движений планет.</a:t>
            </a:r>
            <a:endParaRPr lang="ru-RU" sz="2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6338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85344" y="-150779"/>
            <a:ext cx="12717294" cy="7159558"/>
          </a:xfrm>
        </p:spPr>
      </p:pic>
      <p:sp>
        <p:nvSpPr>
          <p:cNvPr id="5" name="5-конечная звезда 4"/>
          <p:cNvSpPr/>
          <p:nvPr/>
        </p:nvSpPr>
        <p:spPr>
          <a:xfrm>
            <a:off x="11069097" y="5402317"/>
            <a:ext cx="886690" cy="812800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0429" y="2572284"/>
            <a:ext cx="6350000" cy="39631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1208" y="317823"/>
            <a:ext cx="97461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С именем </a:t>
            </a:r>
            <a:r>
              <a:rPr lang="ru-RU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Тихо</a:t>
            </a:r>
            <a:r>
              <a:rPr lang="ru-RU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 </a:t>
            </a:r>
            <a:r>
              <a:rPr lang="ru-RU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Браге</a:t>
            </a:r>
            <a:r>
              <a:rPr lang="ru-RU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 связаны наблюдение сверхновой звезды в созвездии Кассиопеи 11 ноября 1572 года и первый обоснованный наблюдениями вывод о внеземной природе комет, основанный на наблюдении Большой кометы 1577 года</a:t>
            </a:r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.  </a:t>
            </a:r>
            <a:endParaRPr lang="ru-RU" sz="2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34762" y="2082985"/>
            <a:ext cx="412000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Так же он создал оригинальную </a:t>
            </a:r>
            <a:r>
              <a:rPr lang="ru-RU" sz="2400" dirty="0" err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геогелиоцентрическую</a:t>
            </a:r>
            <a:r>
              <a:rPr lang="ru-RU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систему мира, в котором объединил учения Птолемея и Коперника. Предположил, что Солнце, Луна и звёзды вращаются вокруг земли, а другие планеты и кометы – вокруг Солнца.</a:t>
            </a:r>
            <a:endParaRPr lang="ru-RU" sz="2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116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</TotalTime>
  <Words>888</Words>
  <Application>Microsoft Office PowerPoint</Application>
  <PresentationFormat>Произвольный</PresentationFormat>
  <Paragraphs>54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Виктория</dc:creator>
  <cp:lastModifiedBy>Татьяна</cp:lastModifiedBy>
  <cp:revision>58</cp:revision>
  <dcterms:created xsi:type="dcterms:W3CDTF">2022-04-01T13:10:02Z</dcterms:created>
  <dcterms:modified xsi:type="dcterms:W3CDTF">2022-04-06T06:57:16Z</dcterms:modified>
</cp:coreProperties>
</file>