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37" r:id="rId3"/>
    <p:sldId id="259" r:id="rId4"/>
    <p:sldId id="302" r:id="rId5"/>
    <p:sldId id="270" r:id="rId6"/>
    <p:sldId id="322" r:id="rId7"/>
    <p:sldId id="304" r:id="rId8"/>
    <p:sldId id="339" r:id="rId9"/>
    <p:sldId id="328" r:id="rId10"/>
    <p:sldId id="329" r:id="rId11"/>
    <p:sldId id="336" r:id="rId12"/>
    <p:sldId id="324" r:id="rId13"/>
    <p:sldId id="325" r:id="rId14"/>
    <p:sldId id="321" r:id="rId15"/>
    <p:sldId id="338" r:id="rId16"/>
    <p:sldId id="299" r:id="rId17"/>
    <p:sldId id="300" r:id="rId18"/>
    <p:sldId id="32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B688D72-90A8-4487-BB6A-896F07BE75A6}">
          <p14:sldIdLst>
            <p14:sldId id="256"/>
            <p14:sldId id="337"/>
            <p14:sldId id="259"/>
            <p14:sldId id="302"/>
            <p14:sldId id="270"/>
            <p14:sldId id="322"/>
            <p14:sldId id="304"/>
            <p14:sldId id="339"/>
            <p14:sldId id="328"/>
            <p14:sldId id="329"/>
            <p14:sldId id="336"/>
            <p14:sldId id="324"/>
            <p14:sldId id="325"/>
            <p14:sldId id="321"/>
            <p14:sldId id="338"/>
            <p14:sldId id="299"/>
            <p14:sldId id="300"/>
            <p14:sldId id="3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9EFB"/>
    <a:srgbClr val="3DD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97473-6D17-4030-88A9-ACDA568711CD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132AE-D17D-4561-86EE-5A84EE0F3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55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>
          <a:extLst>
            <a:ext uri="{FF2B5EF4-FFF2-40B4-BE49-F238E27FC236}">
              <a16:creationId xmlns:a16="http://schemas.microsoft.com/office/drawing/2014/main" id="{AC8AF60D-D724-22CA-E4DF-757CAECD1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f506491e6d_0_205:notes">
            <a:extLst>
              <a:ext uri="{FF2B5EF4-FFF2-40B4-BE49-F238E27FC236}">
                <a16:creationId xmlns:a16="http://schemas.microsoft.com/office/drawing/2014/main" id="{82B40518-F874-0A88-DD6C-ED7B819C9F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f506491e6d_0_205:notes">
            <a:extLst>
              <a:ext uri="{FF2B5EF4-FFF2-40B4-BE49-F238E27FC236}">
                <a16:creationId xmlns:a16="http://schemas.microsoft.com/office/drawing/2014/main" id="{8228435E-E9F0-DFF3-95BB-C15CC7D8E3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6713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>
          <a:extLst>
            <a:ext uri="{FF2B5EF4-FFF2-40B4-BE49-F238E27FC236}">
              <a16:creationId xmlns:a16="http://schemas.microsoft.com/office/drawing/2014/main" id="{6AFBA0AA-DB98-449C-CDBD-03EB51C94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f506491e6d_0_205:notes">
            <a:extLst>
              <a:ext uri="{FF2B5EF4-FFF2-40B4-BE49-F238E27FC236}">
                <a16:creationId xmlns:a16="http://schemas.microsoft.com/office/drawing/2014/main" id="{7B361150-EEBA-40B1-D007-8B3ED0BAC6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f506491e6d_0_205:notes">
            <a:extLst>
              <a:ext uri="{FF2B5EF4-FFF2-40B4-BE49-F238E27FC236}">
                <a16:creationId xmlns:a16="http://schemas.microsoft.com/office/drawing/2014/main" id="{2DA6828D-1E67-3A28-471C-C94E521DF2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73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EDF6F-C84D-47E6-AB66-F391EA9EE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07DE55-78AA-4F27-ADBC-D56C4013D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B19D46-2E55-4DAF-B60E-20F678C68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C8F0-4D4D-4ADF-9118-A81B7EF1396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EDECB1-EB72-44A3-976F-5E1272B7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64ACC-5DE9-4121-9D41-46AEC0D7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09A5-1B05-4E57-AE0F-C4986F780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49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7F992-DE7D-48F0-92A1-0996E4B59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0FCE93-AD0D-46FA-9F06-7E3D01773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6745D2-2C5C-4060-AFB1-D9D25C205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C8F0-4D4D-4ADF-9118-A81B7EF1396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F4D39E-8F83-4C09-A424-C15F7205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E65C1C-AC50-4B2A-91D1-88CEFBD57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09A5-1B05-4E57-AE0F-C4986F780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55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5D938F0-F9B6-41C9-84D2-7D69F6F67A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D0C9DB-7E50-4430-B7D9-3AF80552A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5B857B-FA8B-49DB-9050-CC5C5933F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C8F0-4D4D-4ADF-9118-A81B7EF1396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FC9ABC-598C-486C-9EC6-7B1EB969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2731AD-BBB5-4427-A0B1-F3432B384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09A5-1B05-4E57-AE0F-C4986F780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38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9CBCB-70D0-4924-B58B-6DDA79CDE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F36C87-1FB1-4734-B305-B01B981AC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5BA7E7-2FFE-4F96-BF3B-814CEB82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C8F0-4D4D-4ADF-9118-A81B7EF1396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08D6CF-72E3-4BC9-982B-90954E97F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B70647-F585-421E-84F8-55748759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09A5-1B05-4E57-AE0F-C4986F780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71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D3363-9CC6-4982-9EC3-390E83451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71C223-6981-40CD-8C91-D7F2B040F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928556-D7D1-4E42-87BF-C55ACCE53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C8F0-4D4D-4ADF-9118-A81B7EF1396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228167-5B71-4E80-AD60-75788E37E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B748E3-C83F-46E8-AB1F-D9C2F513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09A5-1B05-4E57-AE0F-C4986F780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A34AC5-C73E-43BD-A9F8-53CE469C9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F21B29-DD2D-4AFE-B746-765752823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0C54B3-BA96-4552-919D-17EF127CB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A60740-34CB-480D-82FE-801B0ACE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C8F0-4D4D-4ADF-9118-A81B7EF1396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11973B-8CA1-419E-B948-063D4D10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1B8465-02DD-4546-A724-FBF1F6C1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09A5-1B05-4E57-AE0F-C4986F780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68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C3A60-AAA0-439A-931B-77E320B50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0D6BC5-480A-4CD3-9668-40C0A0A69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FD3A38-5025-43DB-9512-9B184EC82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2D3A21-CB22-450B-BEEC-9EE45F399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23D2CE-3D86-4AEC-96CB-3BF640832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2B4098-E1F8-4425-86D8-019FF0B4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C8F0-4D4D-4ADF-9118-A81B7EF1396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C9CB0FB-5C82-414D-9BD0-F0C6A1B66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CA6229-2EE9-44F1-AB30-0FA8A42B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09A5-1B05-4E57-AE0F-C4986F780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4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857AF-B15E-43FB-9273-C9B877D4F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442E47-6C94-49B8-8FC9-91DCAADD6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C8F0-4D4D-4ADF-9118-A81B7EF1396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0DF31D-6F71-4195-95C1-A4B59504F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2148D0-8D35-41AD-B8AD-C7CC9892E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09A5-1B05-4E57-AE0F-C4986F780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3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3912C2-4BD1-45BD-8743-5C5A06EA9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C8F0-4D4D-4ADF-9118-A81B7EF1396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853D9B-608E-4AA1-BAA2-6B7B507F0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A7022B-B1D8-4F10-9550-81B570A9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09A5-1B05-4E57-AE0F-C4986F780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90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47ADE-27DB-451E-90BD-F13E45C7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18997F-0E1A-4A40-B369-C21B78983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5D59C1-EB3E-4B8D-B7FA-8EE114782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C8AE6A-2D16-40C6-9B6F-641DEC913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C8F0-4D4D-4ADF-9118-A81B7EF1396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389CD4-5175-476B-BBBA-40679B352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692B34-54A5-4448-A5C2-71ADB157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09A5-1B05-4E57-AE0F-C4986F780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7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CA1DF-C9CF-4B58-A1F4-577698F1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47A7B4-8008-4F5B-9B4F-85C483C1CA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D85421-DF92-467C-95F7-5DD8F7265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78CB88-5A28-40CC-9E48-1758BFD47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C8F0-4D4D-4ADF-9118-A81B7EF1396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ACA584-EB82-43E1-AB01-86ED021B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7BBF65-ACC4-41C3-8191-52BE5C856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09A5-1B05-4E57-AE0F-C4986F780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28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70638-DE7E-4956-B4D7-48533E91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F5CEC0-6A9B-47A8-B2E7-23439EBCE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299D18-6826-4590-9AE1-C76279C5B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AC8F0-4D4D-4ADF-9118-A81B7EF1396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BB6A14-827E-4DD3-964A-26AB749EF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C4F1F6-BE01-4EF4-86FD-A9B4323B8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D09A5-1B05-4E57-AE0F-C4986F780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9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dmshcbvb.usedocs.com/" TargetMode="External"/><Relationship Id="rId2" Type="http://schemas.openxmlformats.org/officeDocument/2006/relationships/hyperlink" Target="https://teacherbvb.usedoc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vbinfo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1310388134" TargetMode="External"/><Relationship Id="rId2" Type="http://schemas.openxmlformats.org/officeDocument/2006/relationships/hyperlink" Target="https://docs.cntd.ru/document/130308514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&#1086;&#1080;&#1088;&#1086;.&#1088;&#1092;/ed-model-prof/2025-2026-uchebnyj-god/" TargetMode="External"/><Relationship Id="rId5" Type="http://schemas.openxmlformats.org/officeDocument/2006/relationships/hyperlink" Target="https://bvbinfo.ru/profminimum" TargetMode="External"/><Relationship Id="rId4" Type="http://schemas.openxmlformats.org/officeDocument/2006/relationships/hyperlink" Target="https://&#1086;&#1080;&#1088;&#1086;.&#1088;&#1092;/wp-content/uploads/2025/09/Metodicheskie-rekomendacii-po-EMP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C57664-CE70-4A1A-9709-645172A1619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6" y="1695859"/>
            <a:ext cx="8863595" cy="34662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786" y="-1"/>
            <a:ext cx="1505160" cy="15051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90" y="-485385"/>
            <a:ext cx="2666629" cy="26666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E9CD00-76FC-4ACB-98B9-D33D6CB6A0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96DAC541-7B7A-43D3-8B79-37D633B846F1}">
                <asvg:svgBlip xmlns="" xmlns:asvg="http://schemas.microsoft.com/office/drawing/2016/SVG/main" xmlns:lc="http://schemas.openxmlformats.org/drawingml/2006/lockedCanvas" r:embed="rId7"/>
              </a:ext>
            </a:extLst>
          </a:blip>
          <a:srcRect t="15260" r="9021"/>
          <a:stretch/>
        </p:blipFill>
        <p:spPr>
          <a:xfrm rot="10800000" flipV="1">
            <a:off x="-1" y="0"/>
            <a:ext cx="9549441" cy="18915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E9CD00-76FC-4ACB-98B9-D33D6CB6A0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96DAC541-7B7A-43D3-8B79-37D633B846F1}">
                <asvg:svgBlip xmlns="" xmlns:asvg="http://schemas.microsoft.com/office/drawing/2016/SVG/main" xmlns:lc="http://schemas.openxmlformats.org/drawingml/2006/lockedCanvas" r:embed="rId7"/>
              </a:ext>
            </a:extLst>
          </a:blip>
          <a:srcRect t="15260" r="9021"/>
          <a:stretch/>
        </p:blipFill>
        <p:spPr>
          <a:xfrm flipV="1">
            <a:off x="5495026" y="4966448"/>
            <a:ext cx="6696974" cy="189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61E1377-60CE-4058-BEBA-460A92B4A573}"/>
              </a:ext>
            </a:extLst>
          </p:cNvPr>
          <p:cNvSpPr txBox="1">
            <a:spLocks/>
          </p:cNvSpPr>
          <p:nvPr/>
        </p:nvSpPr>
        <p:spPr>
          <a:xfrm>
            <a:off x="316302" y="1173316"/>
            <a:ext cx="11595339" cy="6786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u="sng" dirty="0">
                <a:solidFill>
                  <a:srgbClr val="589EFB"/>
                </a:solidFill>
                <a:latin typeface="Montserrat Black" panose="00000A00000000000000" pitchFamily="2" charset="-52"/>
              </a:rPr>
              <a:t>Взаимодействие с родителями (законными представителями)</a:t>
            </a:r>
            <a:endParaRPr lang="ru-RU" sz="1600" u="sng" dirty="0">
              <a:solidFill>
                <a:srgbClr val="589EFB"/>
              </a:solidFill>
              <a:latin typeface="Montserrat Black" panose="00000A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A23C3B-71A7-41D5-8E0E-A11C7ED2232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303" y="288291"/>
            <a:ext cx="1561380" cy="61060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A7735A-256E-40AE-A3BF-FB5A2915DC37}"/>
              </a:ext>
            </a:extLst>
          </p:cNvPr>
          <p:cNvSpPr/>
          <p:nvPr/>
        </p:nvSpPr>
        <p:spPr>
          <a:xfrm>
            <a:off x="490269" y="2126402"/>
            <a:ext cx="105774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Montserrat" panose="00000500000000000000" pitchFamily="2" charset="-52"/>
              </a:rPr>
              <a:t>Обеспечение участия во </a:t>
            </a:r>
            <a:r>
              <a:rPr lang="ru-RU" sz="2000" b="1" dirty="0">
                <a:solidFill>
                  <a:srgbClr val="002060"/>
                </a:solidFill>
                <a:latin typeface="Montserrat" panose="00000500000000000000" pitchFamily="2" charset="-52"/>
              </a:rPr>
              <a:t>всероссийских, региональных и локальных родительских собраниях</a:t>
            </a:r>
            <a:r>
              <a:rPr lang="ru-RU" sz="2000" dirty="0">
                <a:solidFill>
                  <a:srgbClr val="002060"/>
                </a:solidFill>
                <a:latin typeface="Montserrat" panose="00000500000000000000" pitchFamily="2" charset="-52"/>
              </a:rPr>
              <a:t>, организованных Федеральным оператором ЕМП.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Montserrat" panose="00000500000000000000" pitchFamily="2" charset="-52"/>
              </a:rPr>
              <a:t>Обеспечение ОО </a:t>
            </a:r>
            <a:r>
              <a:rPr lang="ru-RU" sz="2000" b="1" dirty="0">
                <a:solidFill>
                  <a:srgbClr val="002060"/>
                </a:solidFill>
                <a:latin typeface="Montserrat" panose="00000500000000000000" pitchFamily="2" charset="-52"/>
              </a:rPr>
              <a:t>информационно-консультационного сопровождения</a:t>
            </a:r>
            <a:r>
              <a:rPr lang="ru-RU" sz="2000" dirty="0">
                <a:solidFill>
                  <a:srgbClr val="002060"/>
                </a:solidFill>
                <a:latin typeface="Montserrat" panose="00000500000000000000" pitchFamily="2" charset="-52"/>
              </a:rPr>
              <a:t> родительского сообщества.</a:t>
            </a:r>
          </a:p>
          <a:p>
            <a:pPr lvl="1"/>
            <a:endParaRPr lang="ru-RU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Montserrat" panose="00000500000000000000" pitchFamily="2" charset="-52"/>
              </a:rPr>
              <a:t>Обеспечение </a:t>
            </a:r>
            <a:r>
              <a:rPr lang="ru-RU" sz="2000" b="1" dirty="0">
                <a:solidFill>
                  <a:srgbClr val="002060"/>
                </a:solidFill>
                <a:latin typeface="Montserrat" panose="00000500000000000000" pitchFamily="2" charset="-52"/>
              </a:rPr>
              <a:t>участия родителей</a:t>
            </a:r>
            <a:r>
              <a:rPr lang="ru-RU" sz="2000" dirty="0">
                <a:solidFill>
                  <a:srgbClr val="002060"/>
                </a:solidFill>
                <a:latin typeface="Montserrat" panose="00000500000000000000" pitchFamily="2" charset="-52"/>
              </a:rPr>
              <a:t> (законных представителей) в профориентационной деятельности </a:t>
            </a:r>
            <a:r>
              <a:rPr lang="ru-RU" sz="2000" b="1" dirty="0">
                <a:solidFill>
                  <a:srgbClr val="002060"/>
                </a:solidFill>
                <a:latin typeface="Montserrat" panose="00000500000000000000" pitchFamily="2" charset="-52"/>
              </a:rPr>
              <a:t>в качестве представителей различных профессий. </a:t>
            </a:r>
            <a:r>
              <a:rPr lang="ru-RU" sz="1100" dirty="0">
                <a:solidFill>
                  <a:srgbClr val="002060"/>
                </a:solidFill>
                <a:latin typeface="Montserrat" panose="00000500000000000000" pitchFamily="2" charset="-52"/>
              </a:rPr>
              <a:t> </a:t>
            </a:r>
            <a:endParaRPr lang="ru-RU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44537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393DF-0CDF-4035-8589-FBCBFA19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558" y="5162140"/>
            <a:ext cx="5009680" cy="13255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Montserrat Black" panose="00000A00000000000000" pitchFamily="2" charset="-52"/>
              </a:rPr>
              <a:t>ПЛАТФОРМА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6F00CF-50EA-47F0-8705-A618A3F1A71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6" y="1695859"/>
            <a:ext cx="9472567" cy="346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72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5;p18">
            <a:extLst>
              <a:ext uri="{FF2B5EF4-FFF2-40B4-BE49-F238E27FC236}">
                <a16:creationId xmlns:a16="http://schemas.microsoft.com/office/drawing/2014/main" id="{6465FE2E-9014-4682-912B-206D8893691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14488" y="385763"/>
            <a:ext cx="8601075" cy="6273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736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02;p19">
            <a:extLst>
              <a:ext uri="{FF2B5EF4-FFF2-40B4-BE49-F238E27FC236}">
                <a16:creationId xmlns:a16="http://schemas.microsoft.com/office/drawing/2014/main" id="{58D2EBB7-6E3D-4E71-A524-512F3B3A849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28850" y="471488"/>
            <a:ext cx="7843838" cy="6190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267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E7850-36C3-4CE6-A164-3743EBA0C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164156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589EFB"/>
                </a:solidFill>
                <a:latin typeface="Montserrat Black" panose="00000A00000000000000" pitchFamily="2" charset="-52"/>
              </a:rPr>
              <a:t>База знаний</a:t>
            </a:r>
            <a:br>
              <a:rPr lang="ru-RU" sz="2800" dirty="0">
                <a:solidFill>
                  <a:srgbClr val="589EFB"/>
                </a:solidFill>
                <a:latin typeface="Montserrat Black" panose="00000A00000000000000" pitchFamily="2" charset="-52"/>
              </a:rPr>
            </a:br>
            <a:r>
              <a:rPr lang="ru-RU" sz="2800" dirty="0">
                <a:solidFill>
                  <a:srgbClr val="589EFB"/>
                </a:solidFill>
                <a:latin typeface="Montserrat Black" panose="00000A00000000000000" pitchFamily="2" charset="-52"/>
              </a:rPr>
              <a:t>по работе на платформе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E8F7D93-E566-4FF8-A7EE-FEE44669540D}"/>
              </a:ext>
            </a:extLst>
          </p:cNvPr>
          <p:cNvSpPr/>
          <p:nvPr/>
        </p:nvSpPr>
        <p:spPr>
          <a:xfrm>
            <a:off x="7447239" y="5621999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589EFB"/>
                </a:solidFill>
                <a:latin typeface="Montserrat" panose="00000500000000000000" pitchFamily="2" charset="-52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https://teacherbvb.usedocs.com/</a:t>
            </a:r>
            <a:r>
              <a:rPr lang="ru-RU" dirty="0">
                <a:solidFill>
                  <a:srgbClr val="589EFB"/>
                </a:solidFill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E8C237-99DE-474E-94E3-D1DB39414D2E}"/>
              </a:ext>
            </a:extLst>
          </p:cNvPr>
          <p:cNvSpPr/>
          <p:nvPr/>
        </p:nvSpPr>
        <p:spPr>
          <a:xfrm>
            <a:off x="950343" y="5621999"/>
            <a:ext cx="408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589EFB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https://admshcbvb.usedocs.com/</a:t>
            </a:r>
            <a:r>
              <a:rPr lang="ru-RU" dirty="0">
                <a:solidFill>
                  <a:srgbClr val="589EFB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B463AE-A84C-4795-9104-6FC66AB3AD8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74" y="317626"/>
            <a:ext cx="2361795" cy="92362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A3C816E-9BE1-41D4-A57A-86658B249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77" y="2097749"/>
            <a:ext cx="35242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EA933EE-829E-4CFC-8D6E-D58AA254ACFD}"/>
              </a:ext>
            </a:extLst>
          </p:cNvPr>
          <p:cNvSpPr/>
          <p:nvPr/>
        </p:nvSpPr>
        <p:spPr>
          <a:xfrm>
            <a:off x="474453" y="1578634"/>
            <a:ext cx="4865298" cy="4718649"/>
          </a:xfrm>
          <a:prstGeom prst="roundRect">
            <a:avLst/>
          </a:prstGeom>
          <a:noFill/>
          <a:ln>
            <a:solidFill>
              <a:srgbClr val="589E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C6C66F1-E19D-4FA3-AD3F-4E64E36D81B4}"/>
              </a:ext>
            </a:extLst>
          </p:cNvPr>
          <p:cNvSpPr txBox="1">
            <a:spLocks/>
          </p:cNvSpPr>
          <p:nvPr/>
        </p:nvSpPr>
        <p:spPr>
          <a:xfrm>
            <a:off x="286745" y="1394723"/>
            <a:ext cx="51844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rgbClr val="589EFB"/>
                </a:solidFill>
                <a:latin typeface="Montserrat Black" panose="00000A00000000000000" pitchFamily="2" charset="-52"/>
              </a:rPr>
              <a:t>для администраторов школ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8A46D75-417B-42AD-ADCF-37A718EC9681}"/>
              </a:ext>
            </a:extLst>
          </p:cNvPr>
          <p:cNvSpPr/>
          <p:nvPr/>
        </p:nvSpPr>
        <p:spPr>
          <a:xfrm>
            <a:off x="6852249" y="1570278"/>
            <a:ext cx="4865298" cy="4718649"/>
          </a:xfrm>
          <a:prstGeom prst="roundRect">
            <a:avLst/>
          </a:prstGeom>
          <a:noFill/>
          <a:ln>
            <a:solidFill>
              <a:srgbClr val="589E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62DD24A-F0CB-4832-B550-386C67B9CED4}"/>
              </a:ext>
            </a:extLst>
          </p:cNvPr>
          <p:cNvSpPr txBox="1">
            <a:spLocks/>
          </p:cNvSpPr>
          <p:nvPr/>
        </p:nvSpPr>
        <p:spPr>
          <a:xfrm>
            <a:off x="6684436" y="1394722"/>
            <a:ext cx="51844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rgbClr val="589EFB"/>
                </a:solidFill>
                <a:latin typeface="Montserrat Black" panose="00000A00000000000000" pitchFamily="2" charset="-52"/>
              </a:rPr>
              <a:t>для педагогов-навигаторов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70AD23D-D183-48E2-BA2C-417CA51A6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42" y="2167477"/>
            <a:ext cx="35242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453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956156D2-C201-9366-E4CD-00439DEAE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73" y="72352"/>
            <a:ext cx="6175514" cy="6785648"/>
          </a:xfrm>
        </p:spPr>
      </p:pic>
    </p:spTree>
    <p:extLst>
      <p:ext uri="{BB962C8B-B14F-4D97-AF65-F5344CB8AC3E}">
        <p14:creationId xmlns:p14="http://schemas.microsoft.com/office/powerpoint/2010/main" val="3986664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>
          <a:extLst>
            <a:ext uri="{FF2B5EF4-FFF2-40B4-BE49-F238E27FC236}">
              <a16:creationId xmlns:a16="http://schemas.microsoft.com/office/drawing/2014/main" id="{EF8F3E49-D090-4CD7-7A50-6BAB02C72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34;p56">
            <a:extLst>
              <a:ext uri="{FF2B5EF4-FFF2-40B4-BE49-F238E27FC236}">
                <a16:creationId xmlns:a16="http://schemas.microsoft.com/office/drawing/2014/main" id="{692893B5-6142-2B9E-26B0-31C36A4E67C5}"/>
              </a:ext>
            </a:extLst>
          </p:cNvPr>
          <p:cNvSpPr/>
          <p:nvPr/>
        </p:nvSpPr>
        <p:spPr>
          <a:xfrm>
            <a:off x="301925" y="266461"/>
            <a:ext cx="11740550" cy="1225909"/>
          </a:xfrm>
          <a:prstGeom prst="roundRect">
            <a:avLst>
              <a:gd name="adj" fmla="val 16667"/>
            </a:avLst>
          </a:prstGeom>
          <a:solidFill>
            <a:srgbClr val="949CFF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/>
            <a:endParaRPr sz="3467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75" name="Google Shape;375;p50">
            <a:extLst>
              <a:ext uri="{FF2B5EF4-FFF2-40B4-BE49-F238E27FC236}">
                <a16:creationId xmlns:a16="http://schemas.microsoft.com/office/drawing/2014/main" id="{3A881C47-DA62-BC50-ED43-E2738AEBE7C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95887" y="523408"/>
            <a:ext cx="9808804" cy="858650"/>
          </a:xfrm>
          <a:prstGeom prst="rect">
            <a:avLst/>
          </a:prstGeom>
        </p:spPr>
        <p:txBody>
          <a:bodyPr spcFirstLastPara="1" vert="horz" wrap="square" lIns="99044" tIns="99044" rIns="99044" bIns="99044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bg1"/>
                </a:solidFill>
                <a:latin typeface="Montserrat Black" panose="00000A00000000000000" pitchFamily="2" charset="-52"/>
                <a:cs typeface="Times New Roman" panose="02020603050405020304" pitchFamily="18" charset="0"/>
              </a:rPr>
              <a:t>Основные точки контроля показателей реализации проекта </a:t>
            </a:r>
            <a:endParaRPr sz="2800" dirty="0">
              <a:solidFill>
                <a:schemeClr val="bg1"/>
              </a:solidFill>
              <a:latin typeface="Montserrat Black" panose="00000A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213AEE-C7E5-9F4B-19FC-46C61AA6AE6C}"/>
              </a:ext>
            </a:extLst>
          </p:cNvPr>
          <p:cNvSpPr txBox="1"/>
          <p:nvPr/>
        </p:nvSpPr>
        <p:spPr>
          <a:xfrm>
            <a:off x="370935" y="1625612"/>
            <a:ext cx="1149901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Arial" panose="020B0604020202020204" pitchFamily="34" charset="0"/>
              <a:buChar char="•"/>
              <a:tabLst>
                <a:tab pos="534988" algn="l"/>
              </a:tabLst>
            </a:pPr>
            <a:r>
              <a:rPr lang="ru-RU" sz="1500" dirty="0">
                <a:solidFill>
                  <a:srgbClr val="14CE75"/>
                </a:solidFill>
                <a:latin typeface="Montserrat Black" panose="00000A00000000000000" pitchFamily="2" charset="-52"/>
              </a:rPr>
              <a:t>Обучение педагогов</a:t>
            </a:r>
            <a:br>
              <a:rPr lang="ru-RU" sz="1500" dirty="0">
                <a:solidFill>
                  <a:srgbClr val="14CE75"/>
                </a:solidFill>
                <a:latin typeface="Montserrat Black" panose="00000A00000000000000" pitchFamily="2" charset="-52"/>
              </a:rPr>
            </a:br>
            <a:r>
              <a:rPr lang="ru-RU" sz="1500" dirty="0">
                <a:solidFill>
                  <a:srgbClr val="002060"/>
                </a:solidFill>
                <a:latin typeface="Montserrat" panose="00000500000000000000" pitchFamily="2" charset="-52"/>
              </a:rPr>
              <a:t>Прохождение обучающей программы (до 01.11.26) </a:t>
            </a:r>
          </a:p>
          <a:p>
            <a:pPr marL="361950" indent="-361950">
              <a:buFont typeface="Arial" panose="020B0604020202020204" pitchFamily="34" charset="0"/>
              <a:buChar char="•"/>
              <a:tabLst>
                <a:tab pos="534988" algn="l"/>
              </a:tabLst>
            </a:pPr>
            <a:r>
              <a:rPr lang="ru-RU" sz="1500" dirty="0">
                <a:solidFill>
                  <a:srgbClr val="002060"/>
                </a:solidFill>
                <a:latin typeface="Montserrat" panose="00000500000000000000" pitchFamily="2" charset="-52"/>
              </a:rPr>
              <a:t>Прохождение инструктажа</a:t>
            </a:r>
            <a:br>
              <a:rPr lang="ru-RU" sz="1500" dirty="0">
                <a:solidFill>
                  <a:srgbClr val="002060"/>
                </a:solidFill>
                <a:latin typeface="Montserrat" panose="00000500000000000000" pitchFamily="2" charset="-52"/>
              </a:rPr>
            </a:br>
            <a:endParaRPr lang="ru-RU" sz="1500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361950" indent="-361950">
              <a:buFont typeface="Arial" panose="020B0604020202020204" pitchFamily="34" charset="0"/>
              <a:buChar char="•"/>
              <a:tabLst>
                <a:tab pos="534988" algn="l"/>
              </a:tabLst>
            </a:pPr>
            <a:r>
              <a:rPr lang="ru-RU" sz="1500" dirty="0">
                <a:solidFill>
                  <a:srgbClr val="14CE75"/>
                </a:solidFill>
                <a:latin typeface="Montserrat Black" panose="00000A00000000000000" pitchFamily="2" charset="-52"/>
              </a:rPr>
              <a:t>Загрузка новых учеников на платформу </a:t>
            </a:r>
          </a:p>
          <a:p>
            <a:pPr marL="361950" indent="-361950">
              <a:buFont typeface="Arial" panose="020B0604020202020204" pitchFamily="34" charset="0"/>
              <a:buChar char="•"/>
              <a:tabLst>
                <a:tab pos="534988" algn="l"/>
              </a:tabLst>
            </a:pPr>
            <a:r>
              <a:rPr lang="ru-RU" sz="1500" dirty="0">
                <a:solidFill>
                  <a:srgbClr val="002060"/>
                </a:solidFill>
                <a:latin typeface="Montserrat" panose="00000500000000000000" pitchFamily="2" charset="-52"/>
              </a:rPr>
              <a:t>Каждый ребенок, загруженный на платформу, должен </a:t>
            </a:r>
            <a:r>
              <a:rPr lang="ru-RU" sz="1500" b="1" dirty="0">
                <a:solidFill>
                  <a:srgbClr val="002060"/>
                </a:solidFill>
                <a:latin typeface="Montserrat" panose="00000500000000000000" pitchFamily="2" charset="-52"/>
              </a:rPr>
              <a:t>пройти верификацию и подтвердить согласие на ОПД.</a:t>
            </a:r>
            <a:br>
              <a:rPr lang="ru-RU" sz="1500" b="1" dirty="0">
                <a:solidFill>
                  <a:srgbClr val="002060"/>
                </a:solidFill>
                <a:latin typeface="Montserrat" panose="00000500000000000000" pitchFamily="2" charset="-52"/>
              </a:rPr>
            </a:br>
            <a:endParaRPr lang="ru-RU" sz="1500" b="1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361950" indent="-361950">
              <a:buFont typeface="Arial" panose="020B0604020202020204" pitchFamily="34" charset="0"/>
              <a:buChar char="•"/>
              <a:tabLst>
                <a:tab pos="534988" algn="l"/>
              </a:tabLst>
            </a:pPr>
            <a:r>
              <a:rPr lang="ru-RU" sz="1500" dirty="0">
                <a:solidFill>
                  <a:srgbClr val="14CE75"/>
                </a:solidFill>
                <a:latin typeface="Montserrat Black" panose="00000A00000000000000" pitchFamily="2" charset="-52"/>
              </a:rPr>
              <a:t>Обновление согласий ученикам, загруженным в предыдущие года</a:t>
            </a:r>
            <a:br>
              <a:rPr lang="ru-RU" sz="1500" dirty="0">
                <a:solidFill>
                  <a:srgbClr val="14CE75"/>
                </a:solidFill>
                <a:latin typeface="Montserrat Black" panose="00000A00000000000000" pitchFamily="2" charset="-52"/>
              </a:rPr>
            </a:br>
            <a:r>
              <a:rPr lang="ru-RU" sz="1500" dirty="0">
                <a:solidFill>
                  <a:srgbClr val="002060"/>
                </a:solidFill>
                <a:latin typeface="Montserrat" panose="00000500000000000000" pitchFamily="2" charset="-52"/>
              </a:rPr>
              <a:t>У всех учеников, продолжающих участие в проекте, должны быть обновленные согласия на ОПД. </a:t>
            </a:r>
            <a:br>
              <a:rPr lang="ru-RU" sz="1500" dirty="0">
                <a:solidFill>
                  <a:srgbClr val="002060"/>
                </a:solidFill>
                <a:latin typeface="Montserrat" panose="00000500000000000000" pitchFamily="2" charset="-52"/>
              </a:rPr>
            </a:br>
            <a:endParaRPr lang="ru-RU" sz="1500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361950" indent="-361950">
              <a:buFont typeface="Arial" panose="020B0604020202020204" pitchFamily="34" charset="0"/>
              <a:buChar char="•"/>
              <a:tabLst>
                <a:tab pos="534988" algn="l"/>
              </a:tabLst>
            </a:pPr>
            <a:r>
              <a:rPr lang="ru-RU" sz="1500" dirty="0">
                <a:solidFill>
                  <a:srgbClr val="14CE75"/>
                </a:solidFill>
                <a:latin typeface="Montserrat Black" panose="00000A00000000000000" pitchFamily="2" charset="-52"/>
              </a:rPr>
              <a:t>Запись на уроки курса «Россия – мои горизонты»</a:t>
            </a:r>
            <a:br>
              <a:rPr lang="ru-RU" sz="1500" dirty="0">
                <a:solidFill>
                  <a:srgbClr val="14CE75"/>
                </a:solidFill>
                <a:latin typeface="Montserrat Black" panose="00000A00000000000000" pitchFamily="2" charset="-52"/>
              </a:rPr>
            </a:br>
            <a:endParaRPr lang="ru-RU" sz="1500" dirty="0">
              <a:latin typeface="Montserrat" panose="00000500000000000000" pitchFamily="2" charset="-52"/>
            </a:endParaRPr>
          </a:p>
          <a:p>
            <a:pPr marL="361950" indent="-361950">
              <a:buFont typeface="Arial" panose="020B0604020202020204" pitchFamily="34" charset="0"/>
              <a:buChar char="•"/>
              <a:tabLst>
                <a:tab pos="534988" algn="l"/>
              </a:tabLst>
            </a:pPr>
            <a:r>
              <a:rPr lang="ru-RU" sz="1500" dirty="0">
                <a:solidFill>
                  <a:srgbClr val="14CE75"/>
                </a:solidFill>
                <a:latin typeface="Montserrat Black" panose="00000A00000000000000" pitchFamily="2" charset="-52"/>
              </a:rPr>
              <a:t>Прохождение диагностик</a:t>
            </a:r>
            <a:endParaRPr lang="ru-RU" sz="1500" dirty="0">
              <a:latin typeface="Montserrat" panose="00000500000000000000" pitchFamily="2" charset="-52"/>
            </a:endParaRPr>
          </a:p>
          <a:p>
            <a:pPr marL="361950" indent="-361950">
              <a:buFont typeface="Arial" panose="020B0604020202020204" pitchFamily="34" charset="0"/>
              <a:buChar char="•"/>
              <a:tabLst>
                <a:tab pos="534988" algn="l"/>
              </a:tabLst>
            </a:pPr>
            <a:r>
              <a:rPr lang="ru-RU" sz="1500" dirty="0">
                <a:solidFill>
                  <a:srgbClr val="14CE75"/>
                </a:solidFill>
                <a:latin typeface="Montserrat Black" panose="00000A00000000000000" pitchFamily="2" charset="-52"/>
              </a:rPr>
              <a:t>Запись на мероприятия: профессиональные пробы и экскурсии </a:t>
            </a:r>
            <a:br>
              <a:rPr lang="ru-RU" sz="1500" dirty="0">
                <a:solidFill>
                  <a:srgbClr val="14CE75"/>
                </a:solidFill>
                <a:latin typeface="Montserrat Black" panose="00000A00000000000000" pitchFamily="2" charset="-52"/>
              </a:rPr>
            </a:br>
            <a:r>
              <a:rPr lang="ru-RU" sz="1500" dirty="0">
                <a:solidFill>
                  <a:srgbClr val="002060"/>
                </a:solidFill>
                <a:latin typeface="Montserrat" panose="00000500000000000000" pitchFamily="2" charset="-52"/>
              </a:rPr>
              <a:t>Записать ученика на мероприятие необходимо заранее, как минимум за 3 дня до даты прохождения </a:t>
            </a:r>
            <a:r>
              <a:rPr lang="ru-RU" sz="1500" dirty="0" err="1">
                <a:solidFill>
                  <a:srgbClr val="002060"/>
                </a:solidFill>
                <a:latin typeface="Montserrat" panose="00000500000000000000" pitchFamily="2" charset="-52"/>
              </a:rPr>
              <a:t>профпробы</a:t>
            </a:r>
            <a:r>
              <a:rPr lang="ru-RU" sz="1500" dirty="0">
                <a:solidFill>
                  <a:srgbClr val="002060"/>
                </a:solidFill>
                <a:latin typeface="Montserrat" panose="00000500000000000000" pitchFamily="2" charset="-52"/>
              </a:rPr>
              <a:t> или экскурсии.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B6C0D9-3733-4DCE-950D-93A95D38D76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493" y="6024646"/>
            <a:ext cx="1585120" cy="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28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>
          <a:extLst>
            <a:ext uri="{FF2B5EF4-FFF2-40B4-BE49-F238E27FC236}">
              <a16:creationId xmlns:a16="http://schemas.microsoft.com/office/drawing/2014/main" id="{C37CB85E-B664-7EAA-2953-46F6F15A4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34;p56">
            <a:extLst>
              <a:ext uri="{FF2B5EF4-FFF2-40B4-BE49-F238E27FC236}">
                <a16:creationId xmlns:a16="http://schemas.microsoft.com/office/drawing/2014/main" id="{1EF66596-E603-F08D-1FD3-901397D52CB3}"/>
              </a:ext>
            </a:extLst>
          </p:cNvPr>
          <p:cNvSpPr/>
          <p:nvPr/>
        </p:nvSpPr>
        <p:spPr>
          <a:xfrm>
            <a:off x="409756" y="505237"/>
            <a:ext cx="11486070" cy="1108900"/>
          </a:xfrm>
          <a:prstGeom prst="roundRect">
            <a:avLst>
              <a:gd name="adj" fmla="val 16667"/>
            </a:avLst>
          </a:prstGeom>
          <a:solidFill>
            <a:srgbClr val="949CFF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Montserrat Black" panose="00000A00000000000000" pitchFamily="2" charset="-52"/>
                <a:cs typeface="Times New Roman" panose="02020603050405020304" pitchFamily="18" charset="0"/>
              </a:rPr>
              <a:t>У каждого ученика в проекте должны быть:</a:t>
            </a:r>
            <a:endParaRPr sz="28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BCD692-FAD0-8607-D334-DD8D6B58F529}"/>
              </a:ext>
            </a:extLst>
          </p:cNvPr>
          <p:cNvSpPr txBox="1"/>
          <p:nvPr/>
        </p:nvSpPr>
        <p:spPr>
          <a:xfrm>
            <a:off x="483080" y="1909655"/>
            <a:ext cx="110073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4CE75"/>
                </a:solidFill>
                <a:latin typeface="Montserrat Black" panose="00000A00000000000000" pitchFamily="2" charset="-52"/>
              </a:rPr>
              <a:t>Верификация</a:t>
            </a:r>
            <a:br>
              <a:rPr lang="ru-RU" dirty="0">
                <a:solidFill>
                  <a:srgbClr val="14CE75"/>
                </a:solidFill>
                <a:latin typeface="Montserrat Black" panose="00000A00000000000000" pitchFamily="2" charset="-52"/>
              </a:rPr>
            </a:br>
            <a:r>
              <a:rPr lang="ru-RU" dirty="0">
                <a:latin typeface="Montserrat" panose="00000500000000000000" pitchFamily="2" charset="-52"/>
              </a:rPr>
              <a:t>Ученик подтверждает свой номер телефона на платформе</a:t>
            </a:r>
            <a:br>
              <a:rPr lang="ru-RU" dirty="0">
                <a:latin typeface="Montserrat" panose="00000500000000000000" pitchFamily="2" charset="-52"/>
              </a:rPr>
            </a:br>
            <a:endParaRPr lang="ru-RU" dirty="0">
              <a:latin typeface="Montserrat" panose="00000500000000000000" pitchFamily="2" charset="-52"/>
            </a:endParaRP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4CE75"/>
                </a:solidFill>
                <a:latin typeface="Montserrat Black" panose="00000A00000000000000" pitchFamily="2" charset="-52"/>
              </a:rPr>
              <a:t>Согласие на ОПД</a:t>
            </a:r>
            <a:br>
              <a:rPr lang="ru-RU" dirty="0">
                <a:solidFill>
                  <a:srgbClr val="14CE75"/>
                </a:solidFill>
                <a:latin typeface="Montserrat Black" panose="00000A00000000000000" pitchFamily="2" charset="-52"/>
              </a:rPr>
            </a:br>
            <a:r>
              <a:rPr lang="ru-RU" dirty="0">
                <a:latin typeface="Montserrat" panose="00000500000000000000" pitchFamily="2" charset="-52"/>
              </a:rPr>
              <a:t>Ученик старше 14 лет: подтверждает согласие самостоятельно. </a:t>
            </a:r>
            <a:br>
              <a:rPr lang="ru-RU" dirty="0">
                <a:latin typeface="Montserrat" panose="00000500000000000000" pitchFamily="2" charset="-52"/>
              </a:rPr>
            </a:br>
            <a:r>
              <a:rPr lang="ru-RU" dirty="0">
                <a:latin typeface="Montserrat" panose="00000500000000000000" pitchFamily="2" charset="-52"/>
              </a:rPr>
              <a:t>Ученик младше 14 лет: получает письменное согласие от законного представителя. 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4CE75"/>
                </a:solidFill>
                <a:latin typeface="Montserrat Black" panose="00000A00000000000000" pitchFamily="2" charset="-52"/>
              </a:rPr>
              <a:t>Запись на уроки курса «Россия – мои горизонты»</a:t>
            </a:r>
            <a:br>
              <a:rPr lang="ru-RU" dirty="0">
                <a:solidFill>
                  <a:srgbClr val="14CE75"/>
                </a:solidFill>
                <a:latin typeface="Montserrat Black" panose="00000A00000000000000" pitchFamily="2" charset="-52"/>
              </a:rPr>
            </a:br>
            <a:endParaRPr lang="ru-RU" dirty="0">
              <a:solidFill>
                <a:srgbClr val="14CE75"/>
              </a:solidFill>
              <a:latin typeface="Montserrat Black" panose="00000A00000000000000" pitchFamily="2" charset="-52"/>
            </a:endParaRP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4CE75"/>
                </a:solidFill>
                <a:latin typeface="Montserrat Black" panose="00000A00000000000000" pitchFamily="2" charset="-52"/>
              </a:rPr>
              <a:t>Прохождение обязательных диагностик</a:t>
            </a:r>
            <a:br>
              <a:rPr lang="ru-RU" dirty="0">
                <a:solidFill>
                  <a:srgbClr val="14CE75"/>
                </a:solidFill>
                <a:latin typeface="Montserrat Black" panose="00000A00000000000000" pitchFamily="2" charset="-52"/>
              </a:rPr>
            </a:br>
            <a:endParaRPr lang="ru-RU" dirty="0">
              <a:solidFill>
                <a:srgbClr val="14CE75"/>
              </a:solidFill>
              <a:latin typeface="Montserrat" panose="00000500000000000000" pitchFamily="2" charset="-52"/>
            </a:endParaRP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4CE75"/>
                </a:solidFill>
                <a:latin typeface="Montserrat Black" panose="00000A00000000000000" pitchFamily="2" charset="-52"/>
              </a:rPr>
              <a:t>Запись на мероприятия</a:t>
            </a:r>
            <a:br>
              <a:rPr lang="ru-RU" dirty="0">
                <a:solidFill>
                  <a:srgbClr val="14CE75"/>
                </a:solidFill>
                <a:latin typeface="Montserrat Black" panose="00000A00000000000000" pitchFamily="2" charset="-52"/>
              </a:rPr>
            </a:br>
            <a:r>
              <a:rPr lang="ru-RU" dirty="0">
                <a:latin typeface="Montserrat" panose="00000500000000000000" pitchFamily="2" charset="-52"/>
              </a:rPr>
              <a:t>Только для учеников, которые посещали мероприятия</a:t>
            </a:r>
            <a:br>
              <a:rPr lang="ru-RU" dirty="0">
                <a:latin typeface="Montserrat" panose="00000500000000000000" pitchFamily="2" charset="-52"/>
              </a:rPr>
            </a:br>
            <a:endParaRPr lang="ru-RU" dirty="0">
              <a:latin typeface="Montserrat" panose="00000500000000000000" pitchFamily="2" charset="-52"/>
            </a:endParaRP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4CE75"/>
                </a:solidFill>
                <a:latin typeface="Montserrat Black" panose="00000A00000000000000" pitchFamily="2" charset="-52"/>
              </a:rPr>
              <a:t>Прохождение дополнительных диагностик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4530BB-3573-4B79-B7B0-EAA9F0CF6DE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493" y="6024646"/>
            <a:ext cx="1585120" cy="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82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DFB09F9-B194-4292-9EA3-39F316E524FB}"/>
              </a:ext>
            </a:extLst>
          </p:cNvPr>
          <p:cNvSpPr txBox="1">
            <a:spLocks/>
          </p:cNvSpPr>
          <p:nvPr/>
        </p:nvSpPr>
        <p:spPr>
          <a:xfrm>
            <a:off x="408143" y="271989"/>
            <a:ext cx="9088552" cy="678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Montserrat Black" panose="00000A00000000000000" pitchFamily="2" charset="-52"/>
              </a:rPr>
              <a:t>Нас с Вами ждет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85B14C4-55B3-4DD5-91A2-4252CB9FD35D}"/>
              </a:ext>
            </a:extLst>
          </p:cNvPr>
          <p:cNvSpPr/>
          <p:nvPr/>
        </p:nvSpPr>
        <p:spPr>
          <a:xfrm>
            <a:off x="516535" y="1208262"/>
            <a:ext cx="5287992" cy="1285336"/>
          </a:xfrm>
          <a:prstGeom prst="roundRect">
            <a:avLst/>
          </a:prstGeom>
          <a:solidFill>
            <a:srgbClr val="589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Montserrat Black" panose="00000A00000000000000" pitchFamily="2" charset="-52"/>
              </a:rPr>
              <a:t>Единый день открытых дверей</a:t>
            </a:r>
          </a:p>
          <a:p>
            <a:pPr algn="ctr"/>
            <a:r>
              <a:rPr lang="ru-RU" sz="2000" dirty="0">
                <a:latin typeface="Montserrat Black" panose="00000A00000000000000" pitchFamily="2" charset="-52"/>
              </a:rPr>
              <a:t>в колледжах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B411780-3DED-4F65-BBE3-847CD006F2FB}"/>
              </a:ext>
            </a:extLst>
          </p:cNvPr>
          <p:cNvSpPr/>
          <p:nvPr/>
        </p:nvSpPr>
        <p:spPr>
          <a:xfrm>
            <a:off x="516535" y="2700067"/>
            <a:ext cx="5287992" cy="1285336"/>
          </a:xfrm>
          <a:prstGeom prst="roundRect">
            <a:avLst/>
          </a:prstGeom>
          <a:solidFill>
            <a:srgbClr val="589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Montserrat Black" panose="00000A00000000000000" pitchFamily="2" charset="-52"/>
              </a:rPr>
              <a:t>Родительские собрания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E56B23B-C13B-4176-8F1F-D6F5B99E6742}"/>
              </a:ext>
            </a:extLst>
          </p:cNvPr>
          <p:cNvSpPr/>
          <p:nvPr/>
        </p:nvSpPr>
        <p:spPr>
          <a:xfrm>
            <a:off x="516535" y="4140620"/>
            <a:ext cx="5287992" cy="1285336"/>
          </a:xfrm>
          <a:prstGeom prst="roundRect">
            <a:avLst/>
          </a:prstGeom>
          <a:solidFill>
            <a:srgbClr val="589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Montserrat Black" panose="00000A00000000000000" pitchFamily="2" charset="-52"/>
              </a:rPr>
              <a:t>Чемпионат «Профессионалы»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DDECB38-2EC5-4230-924E-21634BA973A6}"/>
              </a:ext>
            </a:extLst>
          </p:cNvPr>
          <p:cNvSpPr/>
          <p:nvPr/>
        </p:nvSpPr>
        <p:spPr>
          <a:xfrm>
            <a:off x="6096000" y="1208262"/>
            <a:ext cx="5287992" cy="1285336"/>
          </a:xfrm>
          <a:prstGeom prst="roundRect">
            <a:avLst/>
          </a:prstGeom>
          <a:noFill/>
          <a:ln>
            <a:solidFill>
              <a:srgbClr val="589E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Montserrat Black" panose="00000A00000000000000" pitchFamily="2" charset="-52"/>
              </a:rPr>
              <a:t>11 апреля 2026 год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Montserrat Black" panose="00000A00000000000000" pitchFamily="2" charset="-52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Montserrat Black" panose="00000A00000000000000" pitchFamily="2" charset="-52"/>
              </a:rPr>
              <a:t>18 октября 2026 год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317BC52-1228-41E1-9A82-0B5179A3CAC4}"/>
              </a:ext>
            </a:extLst>
          </p:cNvPr>
          <p:cNvSpPr/>
          <p:nvPr/>
        </p:nvSpPr>
        <p:spPr>
          <a:xfrm>
            <a:off x="6096000" y="2683631"/>
            <a:ext cx="5287992" cy="1285336"/>
          </a:xfrm>
          <a:prstGeom prst="roundRect">
            <a:avLst/>
          </a:prstGeom>
          <a:noFill/>
          <a:ln>
            <a:solidFill>
              <a:srgbClr val="589E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Montserrat Black" panose="00000A00000000000000" pitchFamily="2" charset="-52"/>
              </a:rPr>
              <a:t>октябрь/ноябрь 2026 год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33D3A0C-19E3-4F7D-825C-C516944A7B1C}"/>
              </a:ext>
            </a:extLst>
          </p:cNvPr>
          <p:cNvSpPr/>
          <p:nvPr/>
        </p:nvSpPr>
        <p:spPr>
          <a:xfrm>
            <a:off x="6096000" y="4140620"/>
            <a:ext cx="5287992" cy="1285336"/>
          </a:xfrm>
          <a:prstGeom prst="roundRect">
            <a:avLst/>
          </a:prstGeom>
          <a:noFill/>
          <a:ln>
            <a:solidFill>
              <a:srgbClr val="589E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Montserrat Black" panose="00000A00000000000000" pitchFamily="2" charset="-52"/>
              </a:rPr>
              <a:t>февраль/март 2026 год</a:t>
            </a:r>
          </a:p>
        </p:txBody>
      </p:sp>
    </p:spTree>
    <p:extLst>
      <p:ext uri="{BB962C8B-B14F-4D97-AF65-F5344CB8AC3E}">
        <p14:creationId xmlns:p14="http://schemas.microsoft.com/office/powerpoint/2010/main" val="1409201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934268B-5ABF-A034-C23E-871E5B757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3163" y="100013"/>
            <a:ext cx="6300787" cy="6615112"/>
          </a:xfrm>
        </p:spPr>
      </p:pic>
    </p:spTree>
    <p:extLst>
      <p:ext uri="{BB962C8B-B14F-4D97-AF65-F5344CB8AC3E}">
        <p14:creationId xmlns:p14="http://schemas.microsoft.com/office/powerpoint/2010/main" val="422223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748B5-E4AF-4922-81F4-FCF2A737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669" y="383762"/>
            <a:ext cx="8543925" cy="790813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rgbClr val="002060"/>
                </a:solidFill>
                <a:latin typeface="Montserrat Black" panose="00000A00000000000000" pitchFamily="2" charset="-52"/>
              </a:rPr>
              <a:t>Важные организационные моменты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9F5CC6E-18CE-4E37-A909-58D516D63DE2}"/>
              </a:ext>
            </a:extLst>
          </p:cNvPr>
          <p:cNvSpPr/>
          <p:nvPr/>
        </p:nvSpPr>
        <p:spPr>
          <a:xfrm>
            <a:off x="1715670" y="1130063"/>
            <a:ext cx="8833449" cy="1647644"/>
          </a:xfrm>
          <a:prstGeom prst="roundRect">
            <a:avLst>
              <a:gd name="adj" fmla="val 7712"/>
            </a:avLst>
          </a:prstGeom>
          <a:noFill/>
          <a:ln>
            <a:solidFill>
              <a:srgbClr val="4285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Montserrat" panose="00000500000000000000" pitchFamily="2" charset="-52"/>
              </a:rPr>
              <a:t>Понятия «</a:t>
            </a:r>
            <a:r>
              <a:rPr lang="ru-RU" dirty="0" err="1">
                <a:solidFill>
                  <a:srgbClr val="002060"/>
                </a:solidFill>
                <a:latin typeface="Montserrat" panose="00000500000000000000" pitchFamily="2" charset="-52"/>
              </a:rPr>
              <a:t>Профминимум</a:t>
            </a:r>
            <a:r>
              <a:rPr lang="ru-RU" dirty="0">
                <a:solidFill>
                  <a:srgbClr val="002060"/>
                </a:solidFill>
                <a:latin typeface="Montserrat" panose="00000500000000000000" pitchFamily="2" charset="-52"/>
              </a:rPr>
              <a:t>» больше нет.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Montserrat" panose="00000500000000000000" pitchFamily="2" charset="-52"/>
              </a:rPr>
              <a:t>Есть понятие Единая модель профориентации (ЕМП)  </a:t>
            </a:r>
          </a:p>
          <a:p>
            <a:pPr algn="ctr"/>
            <a:endParaRPr lang="ru-RU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Montserrat" panose="00000500000000000000" pitchFamily="2" charset="-52"/>
              </a:rPr>
              <a:t>Единая модель профориентации «Билет в будущее» является частью  Единой модели профориентации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4B311A4-A998-481B-B1F3-0A8F8E723F08}"/>
              </a:ext>
            </a:extLst>
          </p:cNvPr>
          <p:cNvSpPr/>
          <p:nvPr/>
        </p:nvSpPr>
        <p:spPr>
          <a:xfrm>
            <a:off x="1715669" y="2934420"/>
            <a:ext cx="8833449" cy="1155940"/>
          </a:xfrm>
          <a:prstGeom prst="roundRect">
            <a:avLst>
              <a:gd name="adj" fmla="val 7712"/>
            </a:avLst>
          </a:prstGeom>
          <a:noFill/>
          <a:ln>
            <a:solidFill>
              <a:srgbClr val="4285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Montserrat" panose="00000500000000000000" pitchFamily="2" charset="-52"/>
              </a:rPr>
              <a:t>К 2030 году все показатели (прохождение диагностики и участие в профориентационных мероприятиях) будут фиксироваться на платформе «Билет в будущее» </a:t>
            </a: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- 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-52"/>
                <a:hlinkClick r:id="rId2"/>
              </a:rPr>
              <a:t>https://bvbinfo.ru/</a:t>
            </a: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endParaRPr lang="ru-RU" b="1" u="sng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390EA05-E952-4A31-9593-124E743FF16F}"/>
              </a:ext>
            </a:extLst>
          </p:cNvPr>
          <p:cNvSpPr/>
          <p:nvPr/>
        </p:nvSpPr>
        <p:spPr>
          <a:xfrm>
            <a:off x="1715669" y="4247075"/>
            <a:ext cx="8833449" cy="835326"/>
          </a:xfrm>
          <a:prstGeom prst="roundRect">
            <a:avLst>
              <a:gd name="adj" fmla="val 7712"/>
            </a:avLst>
          </a:prstGeom>
          <a:noFill/>
          <a:ln>
            <a:solidFill>
              <a:srgbClr val="4285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Montserrat" panose="00000500000000000000" pitchFamily="2" charset="-52"/>
              </a:rPr>
              <a:t>Мероприятия профессионального выбора должны быть организованы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Montserrat" panose="00000500000000000000" pitchFamily="2" charset="-52"/>
              </a:rPr>
              <a:t>с учетом специфики региона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3B6B595-61B7-4238-A5BC-936EA94414C1}"/>
              </a:ext>
            </a:extLst>
          </p:cNvPr>
          <p:cNvSpPr/>
          <p:nvPr/>
        </p:nvSpPr>
        <p:spPr>
          <a:xfrm>
            <a:off x="1715669" y="5348380"/>
            <a:ext cx="8833449" cy="1086926"/>
          </a:xfrm>
          <a:prstGeom prst="roundRect">
            <a:avLst>
              <a:gd name="adj" fmla="val 7712"/>
            </a:avLst>
          </a:prstGeom>
          <a:noFill/>
          <a:ln>
            <a:solidFill>
              <a:srgbClr val="4285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Montserrat" panose="00000500000000000000" pitchFamily="2" charset="-52"/>
              </a:rPr>
              <a:t>Единая модель профориентации «Билет в будущее» 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Montserrat" panose="00000500000000000000" pitchFamily="2" charset="-52"/>
              </a:rPr>
              <a:t>это федеральный проект «Профессионалитет» национального проекта «Молодежь и дети»</a:t>
            </a:r>
          </a:p>
        </p:txBody>
      </p:sp>
    </p:spTree>
    <p:extLst>
      <p:ext uri="{BB962C8B-B14F-4D97-AF65-F5344CB8AC3E}">
        <p14:creationId xmlns:p14="http://schemas.microsoft.com/office/powerpoint/2010/main" val="337320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35AB0-84A5-4BBC-BADF-4AF8A855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365128"/>
            <a:ext cx="8543925" cy="678669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Montserrat Black" panose="00000A00000000000000" pitchFamily="2" charset="-52"/>
              </a:rPr>
              <a:t>Нормативно-правовая документация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76D32EE-C21E-4763-80F6-DEBC8B592094}"/>
              </a:ext>
            </a:extLst>
          </p:cNvPr>
          <p:cNvSpPr/>
          <p:nvPr/>
        </p:nvSpPr>
        <p:spPr>
          <a:xfrm>
            <a:off x="317742" y="974789"/>
            <a:ext cx="10755071" cy="2454211"/>
          </a:xfrm>
          <a:prstGeom prst="roundRect">
            <a:avLst>
              <a:gd name="adj" fmla="val 3933"/>
            </a:avLst>
          </a:prstGeom>
          <a:noFill/>
          <a:ln>
            <a:solidFill>
              <a:srgbClr val="4285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285F4"/>
                </a:solidFill>
                <a:latin typeface="Montserrat" panose="00000500000000000000" pitchFamily="2" charset="-52"/>
              </a:rPr>
              <a:t>Федеральный уровень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ФЗ, ФГОС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Методические рекомендации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Рабочая программа курса внеурочной деятельности «Россия – мои горизонты»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Календарно-тематический план курса внеурочной деятельности «Россия – мои горизонты»</a:t>
            </a:r>
            <a:endParaRPr lang="ru-RU" sz="1600" b="1" dirty="0">
              <a:solidFill>
                <a:srgbClr val="4285F4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1600" b="1" dirty="0">
                <a:solidFill>
                  <a:srgbClr val="4285F4"/>
                </a:solidFill>
                <a:latin typeface="Montserrat" panose="00000500000000000000" pitchFamily="2" charset="-52"/>
              </a:rPr>
              <a:t>Региональный уровень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Приказ о реализации ЕМП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Приказ об организации работы в рамках ЕМП на 2025/2026 учебный год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План мероприятий профориентационной направленности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Перечень приоритетных начальных групп занятий и востребованных профессий в РБ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7FA7633-E5EB-4ECE-A404-C72B47384F7B}"/>
              </a:ext>
            </a:extLst>
          </p:cNvPr>
          <p:cNvSpPr/>
          <p:nvPr/>
        </p:nvSpPr>
        <p:spPr>
          <a:xfrm>
            <a:off x="317742" y="3559894"/>
            <a:ext cx="10940808" cy="1253785"/>
          </a:xfrm>
          <a:prstGeom prst="roundRect">
            <a:avLst>
              <a:gd name="adj" fmla="val 3933"/>
            </a:avLst>
          </a:prstGeom>
          <a:noFill/>
          <a:ln>
            <a:solidFill>
              <a:srgbClr val="4285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285F4"/>
                </a:solidFill>
                <a:latin typeface="Montserrat" panose="00000500000000000000" pitchFamily="2" charset="-52"/>
              </a:rPr>
              <a:t>Муниципальный уровень</a:t>
            </a:r>
          </a:p>
          <a:p>
            <a:pPr algn="ctr"/>
            <a:endParaRPr lang="ru-RU" sz="1600" b="1" dirty="0">
              <a:solidFill>
                <a:srgbClr val="4285F4"/>
              </a:solidFill>
              <a:latin typeface="Montserrat" panose="00000500000000000000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Приказ об организации работы в рамках ЕМП на 2025/2026 учебный год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План мероприятий профориентационной направленности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960290-A675-4FE5-B62D-178FC0E23EAA}"/>
              </a:ext>
            </a:extLst>
          </p:cNvPr>
          <p:cNvSpPr/>
          <p:nvPr/>
        </p:nvSpPr>
        <p:spPr>
          <a:xfrm>
            <a:off x="317742" y="4944573"/>
            <a:ext cx="11240846" cy="796713"/>
          </a:xfrm>
          <a:prstGeom prst="roundRect">
            <a:avLst>
              <a:gd name="adj" fmla="val 3933"/>
            </a:avLst>
          </a:prstGeom>
          <a:noFill/>
          <a:ln>
            <a:solidFill>
              <a:srgbClr val="4285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285F4"/>
                </a:solidFill>
                <a:latin typeface="Montserrat" panose="00000500000000000000" pitchFamily="2" charset="-52"/>
              </a:rPr>
              <a:t>Образовательная организация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Приказ об организации работы в рамках ЕМП на 2025/2026 учебный год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План мероприятий в рамках ЕМП (на школу)</a:t>
            </a:r>
            <a:endParaRPr lang="ru-RU" sz="1600" b="1" dirty="0">
              <a:solidFill>
                <a:srgbClr val="4285F4"/>
              </a:solidFill>
              <a:latin typeface="Montserrat" panose="00000500000000000000" pitchFamily="2" charset="-52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2E8FF66-C22D-497A-B604-7EF2BE27AE11}"/>
              </a:ext>
            </a:extLst>
          </p:cNvPr>
          <p:cNvSpPr/>
          <p:nvPr/>
        </p:nvSpPr>
        <p:spPr>
          <a:xfrm>
            <a:off x="317742" y="5872180"/>
            <a:ext cx="11557483" cy="796713"/>
          </a:xfrm>
          <a:prstGeom prst="roundRect">
            <a:avLst>
              <a:gd name="adj" fmla="val 3933"/>
            </a:avLst>
          </a:prstGeom>
          <a:noFill/>
          <a:ln>
            <a:solidFill>
              <a:srgbClr val="4285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285F4"/>
                </a:solidFill>
                <a:latin typeface="Montserrat" panose="00000500000000000000" pitchFamily="2" charset="-52"/>
              </a:rPr>
              <a:t>Предпрофессиональные классы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</a:rPr>
              <a:t>Соглашения о сотрудничестве, план работы, приказ и иные документы</a:t>
            </a:r>
            <a:endParaRPr lang="ru-RU" sz="1600" b="1" dirty="0">
              <a:solidFill>
                <a:srgbClr val="4285F4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2303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624E5-1154-03E7-EE55-F6C80E08A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414" y="181430"/>
            <a:ext cx="8683171" cy="39914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Основные документы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796E828-0047-F3B7-53B4-22E47A442468}"/>
              </a:ext>
            </a:extLst>
          </p:cNvPr>
          <p:cNvSpPr/>
          <p:nvPr/>
        </p:nvSpPr>
        <p:spPr>
          <a:xfrm>
            <a:off x="801335" y="738414"/>
            <a:ext cx="10737522" cy="116114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indent="457200" algn="just" defTabSz="448056">
              <a:lnSpc>
                <a:spcPct val="84000"/>
              </a:lnSpc>
              <a:tabLst>
                <a:tab pos="448056" algn="l"/>
              </a:tabLst>
            </a:pPr>
            <a:r>
              <a:rPr lang="ru" dirty="0">
                <a:latin typeface="Arial"/>
              </a:rPr>
              <a:t>1.	Порядок осуществления мероприятий по профессиональной ориентации обучающихся по образовательным программам основного общего и среднего общего образования (далее – Порядок), утвержденный приказом Минпросвещения России от 31 августа 2023 г. № 650 </a:t>
            </a:r>
            <a:r>
              <a:rPr lang="en-US" dirty="0">
                <a:latin typeface="Arial"/>
                <a:hlinkClick r:id="rId2"/>
              </a:rPr>
              <a:t>https://docs.cntd.ru/document/1303085141</a:t>
            </a:r>
            <a:r>
              <a:rPr lang="ru-RU" dirty="0">
                <a:latin typeface="Arial"/>
              </a:rPr>
              <a:t>; </a:t>
            </a:r>
            <a:r>
              <a:rPr lang="en-US" dirty="0">
                <a:latin typeface="Arial"/>
              </a:rPr>
              <a:t> </a:t>
            </a:r>
            <a:endParaRPr lang="ru" dirty="0">
              <a:latin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8119A5-833F-91CC-4C80-C0A9CD058174}"/>
              </a:ext>
            </a:extLst>
          </p:cNvPr>
          <p:cNvSpPr/>
          <p:nvPr/>
        </p:nvSpPr>
        <p:spPr>
          <a:xfrm>
            <a:off x="801335" y="1899556"/>
            <a:ext cx="10882665" cy="477701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R="0" indent="457200" algn="just" defTabSz="866843">
              <a:tabLst>
                <a:tab pos="866843" algn="l"/>
              </a:tabLst>
            </a:pPr>
            <a:r>
              <a:rPr lang="ru" dirty="0">
                <a:latin typeface="Arial" panose="020B0604020202020204" pitchFamily="34" charset="0"/>
                <a:cs typeface="Arial" panose="020B0604020202020204" pitchFamily="34" charset="0"/>
              </a:rPr>
              <a:t>2. Методические рекомендации для исполнительных органов субъектов Российской Федерации, осуществляющих полномочия в сфере образования, в сфере содействия занятости населения, общеобразовательных организаций, профессиональных образовательных организаций, образовательных организаций высшего образования, а также учредителей указанных образовательных организаций по организации системы профессиональной ориентации и маршрутизации обучающихся и выпускников организаций среднего профессионального и высшего образования, а также молодых специалистов на конкретные предприятия (организации) региона от 6 ноября 2024 г. № ИШ-890/05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https://docs.cntd.ru/document/1310388134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indent="457200"/>
            <a:endParaRPr lang="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indent="457200"/>
            <a:r>
              <a:rPr lang="ru" dirty="0">
                <a:latin typeface="Arial" panose="020B0604020202020204" pitchFamily="34" charset="0"/>
                <a:cs typeface="Arial" panose="020B0604020202020204" pitchFamily="34" charset="0"/>
              </a:rPr>
              <a:t>3. Методические рекомендации по реализации Единой модели профориентации 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Протокол  Всероссийского экспертного совета по профориентации № 02 от 16 июля 2025 г.)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оиро.рф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wp-content/uploads/2025/09/Metodicheskie-rekomendacii-po-EMP.pdf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R="0" indent="45720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indent="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" dirty="0">
                <a:latin typeface="Arial"/>
              </a:rPr>
              <a:t>Профориентационный портал </a:t>
            </a:r>
            <a:r>
              <a:rPr lang="ru" dirty="0">
                <a:latin typeface="Arial"/>
                <a:hlinkClick r:id="rId5"/>
              </a:rPr>
              <a:t>https://bvbinfo.ru/profminimum</a:t>
            </a:r>
            <a:r>
              <a:rPr lang="ru-RU" dirty="0">
                <a:latin typeface="Arial"/>
              </a:rPr>
              <a:t>;</a:t>
            </a:r>
          </a:p>
          <a:p>
            <a:pPr marR="0" indent="457200"/>
            <a:endParaRPr lang="ru-RU" dirty="0">
              <a:latin typeface="Arial"/>
              <a:cs typeface="Arial" panose="020B0604020202020204" pitchFamily="34" charset="0"/>
            </a:endParaRPr>
          </a:p>
          <a:p>
            <a:pPr marR="0" indent="457200"/>
            <a:r>
              <a:rPr lang="ru-RU" dirty="0">
                <a:latin typeface="Arial"/>
                <a:cs typeface="Arial" panose="020B0604020202020204" pitchFamily="34" charset="0"/>
              </a:rPr>
              <a:t>5.Материалы по реализации ЕМП в Орловской области: </a:t>
            </a:r>
            <a:r>
              <a:rPr lang="en-US" dirty="0">
                <a:latin typeface="Arial"/>
                <a:cs typeface="Arial" panose="020B0604020202020204" pitchFamily="34" charset="0"/>
                <a:hlinkClick r:id="rId6"/>
              </a:rPr>
              <a:t>https://xn--h1albh.xn--p1ai/ed-model-prof/2025-2026-uchebnyj-god/</a:t>
            </a:r>
            <a:r>
              <a:rPr lang="ru-RU" dirty="0">
                <a:latin typeface="Arial"/>
                <a:cs typeface="Arial" panose="020B0604020202020204" pitchFamily="34" charset="0"/>
              </a:rPr>
              <a:t> </a:t>
            </a:r>
            <a:endParaRPr lang="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99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47A6C-667A-4403-96DE-B8D15D686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855608"/>
            <a:ext cx="84201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68D2B2-C8C5-4D32-834E-9233359F9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1250" y="4335283"/>
            <a:ext cx="7429500" cy="1655762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1692CB-EC94-449A-9802-22CCA03911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2" t="12316" r="2729" b="2417"/>
          <a:stretch/>
        </p:blipFill>
        <p:spPr>
          <a:xfrm>
            <a:off x="1279410" y="1618919"/>
            <a:ext cx="9633178" cy="486946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D42C3EA-275C-4066-900E-B352F361DB52}"/>
              </a:ext>
            </a:extLst>
          </p:cNvPr>
          <p:cNvSpPr/>
          <p:nvPr/>
        </p:nvSpPr>
        <p:spPr>
          <a:xfrm>
            <a:off x="5043485" y="5453546"/>
            <a:ext cx="3545456" cy="629574"/>
          </a:xfrm>
          <a:prstGeom prst="roundRect">
            <a:avLst/>
          </a:prstGeom>
          <a:solidFill>
            <a:srgbClr val="F89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Intro Black" panose="02000000000000000000" pitchFamily="2" charset="0"/>
              </a:rPr>
              <a:t>*</a:t>
            </a:r>
            <a:r>
              <a:rPr lang="ru-RU" sz="1100" dirty="0">
                <a:latin typeface="Intro Black" panose="02000000000000000000" pitchFamily="2" charset="0"/>
              </a:rPr>
              <a:t>Базовый уровень реализуется не более, чем в 25% школ муниципалитета РБ</a:t>
            </a:r>
            <a:endParaRPr lang="ru-RU" sz="11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C6A7A6D-953A-4255-A4D2-33FB6FC84F50}"/>
              </a:ext>
            </a:extLst>
          </p:cNvPr>
          <p:cNvSpPr txBox="1">
            <a:spLocks/>
          </p:cNvSpPr>
          <p:nvPr/>
        </p:nvSpPr>
        <p:spPr>
          <a:xfrm>
            <a:off x="1279411" y="177099"/>
            <a:ext cx="9088552" cy="678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Montserrat Black" panose="00000A00000000000000" pitchFamily="2" charset="-52"/>
              </a:rPr>
              <a:t>Направления Единой модели профориентации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98EB54C-FCF7-41B6-9841-B756001EA900}"/>
              </a:ext>
            </a:extLst>
          </p:cNvPr>
          <p:cNvSpPr/>
          <p:nvPr/>
        </p:nvSpPr>
        <p:spPr>
          <a:xfrm>
            <a:off x="1397189" y="848176"/>
            <a:ext cx="9397623" cy="678668"/>
          </a:xfrm>
          <a:prstGeom prst="roundRect">
            <a:avLst>
              <a:gd name="adj" fmla="val 7712"/>
            </a:avLst>
          </a:prstGeom>
          <a:noFill/>
          <a:ln>
            <a:solidFill>
              <a:srgbClr val="4285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Montserrat" panose="00000500000000000000" pitchFamily="2" charset="-52"/>
              </a:rPr>
              <a:t>Уровень ЕМП образовательной организации зависит от возможности реализации направлений (не от класса)</a:t>
            </a:r>
            <a:endParaRPr lang="ru-RU" sz="1600" b="1" u="sng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2938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9A0918F-3280-49D5-A382-6AFFCD9567D0}"/>
              </a:ext>
            </a:extLst>
          </p:cNvPr>
          <p:cNvSpPr txBox="1">
            <a:spLocks/>
          </p:cNvSpPr>
          <p:nvPr/>
        </p:nvSpPr>
        <p:spPr>
          <a:xfrm>
            <a:off x="1643332" y="177099"/>
            <a:ext cx="8724631" cy="678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002060"/>
                </a:solidFill>
                <a:latin typeface="Montserrat Black" panose="00000A00000000000000" pitchFamily="2" charset="-52"/>
              </a:rPr>
              <a:t>Продвинутый уровень реализации ЕМП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6DB644-B1C2-4772-A9DD-E5105CE83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92" y="1600867"/>
            <a:ext cx="3335496" cy="42052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6F304A-84B1-4C36-AF00-59CB6F6C3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585" y="1109729"/>
            <a:ext cx="1906385" cy="46964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EA50AE-369F-4B5C-BDEF-ABDD3CFCB5ED}"/>
              </a:ext>
            </a:extLst>
          </p:cNvPr>
          <p:cNvSpPr txBox="1"/>
          <p:nvPr/>
        </p:nvSpPr>
        <p:spPr>
          <a:xfrm>
            <a:off x="7138180" y="1888291"/>
            <a:ext cx="47347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Montserrat" panose="00000500000000000000" pitchFamily="2" charset="-52"/>
              </a:rPr>
              <a:t>Если Вы готовы отразить данный уровень, то стоит учесть следующий термин: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Montserrat" panose="00000500000000000000" pitchFamily="2" charset="-52"/>
              </a:rPr>
              <a:t>Профессиональное обучение </a:t>
            </a:r>
            <a:r>
              <a:rPr lang="ru-RU" sz="1600" dirty="0">
                <a:solidFill>
                  <a:srgbClr val="002060"/>
                </a:solidFill>
                <a:latin typeface="Montserrat" panose="00000500000000000000" pitchFamily="2" charset="-52"/>
              </a:rPr>
              <a:t>– это обучение школьников, при котором они получают профессию (есть подтверждающий документ) и программа длиться не менее 56 </a:t>
            </a:r>
            <a:r>
              <a:rPr lang="ru-RU" sz="1600" dirty="0" err="1">
                <a:solidFill>
                  <a:srgbClr val="002060"/>
                </a:solidFill>
                <a:latin typeface="Montserrat" panose="00000500000000000000" pitchFamily="2" charset="-52"/>
              </a:rPr>
              <a:t>ак</a:t>
            </a:r>
            <a:r>
              <a:rPr lang="ru-RU" sz="1600" dirty="0">
                <a:solidFill>
                  <a:srgbClr val="002060"/>
                </a:solidFill>
                <a:latin typeface="Montserrat" panose="00000500000000000000" pitchFamily="2" charset="-52"/>
              </a:rPr>
              <a:t>. часов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59E9B1-321C-4A3A-83D2-86D5E70E6183}"/>
              </a:ext>
            </a:extLst>
          </p:cNvPr>
          <p:cNvSpPr txBox="1"/>
          <p:nvPr/>
        </p:nvSpPr>
        <p:spPr>
          <a:xfrm>
            <a:off x="7038167" y="4684851"/>
            <a:ext cx="473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Montserrat" panose="00000500000000000000" pitchFamily="2" charset="-52"/>
              </a:rPr>
              <a:t>Если у вас 200 обучающихся 8-11 классов, из них 2 человек проходят Профессиональное обучение – </a:t>
            </a:r>
            <a:r>
              <a:rPr lang="ru-RU" sz="1600" b="1" i="1" dirty="0">
                <a:solidFill>
                  <a:srgbClr val="002060"/>
                </a:solidFill>
                <a:latin typeface="Montserrat" panose="00000500000000000000" pitchFamily="2" charset="-52"/>
              </a:rPr>
              <a:t>школа может перейти на продвинутый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68108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842963" y="100013"/>
            <a:ext cx="10858501" cy="5500687"/>
            <a:chOff x="51624" y="386517"/>
            <a:chExt cx="9641402" cy="5484094"/>
          </a:xfrm>
        </p:grpSpPr>
        <p:sp>
          <p:nvSpPr>
            <p:cNvPr id="95" name="Заголовок 1">
              <a:extLst>
                <a:ext uri="{FF2B5EF4-FFF2-40B4-BE49-F238E27FC236}">
                  <a16:creationId xmlns:a16="http://schemas.microsoft.com/office/drawing/2014/main" id="{EBFF96A5-5687-4573-840E-675F4F6BE11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527026" y="5008793"/>
              <a:ext cx="4166000" cy="861818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825520">
                <a:defRPr/>
              </a:pPr>
              <a:r>
                <a:rPr lang="ru-RU" altLang="ru-RU" sz="1400" b="1" dirty="0">
                  <a:solidFill>
                    <a:srgbClr val="02398D"/>
                  </a:solidFill>
                  <a:latin typeface="+mn-lt"/>
                </a:rPr>
                <a:t>УРОЧНАЯ ДЕЯТЕЛЬНОСТЬ  11 Ч</a:t>
              </a:r>
            </a:p>
            <a:p>
              <a:pPr defTabSz="825520">
                <a:defRPr/>
              </a:pPr>
              <a:r>
                <a:rPr lang="ru-RU" altLang="ru-RU" sz="1400" b="1" dirty="0">
                  <a:solidFill>
                    <a:srgbClr val="02398D"/>
                  </a:solidFill>
                  <a:latin typeface="+mn-lt"/>
                </a:rPr>
                <a:t>ВНЕУРОЧНАЯ </a:t>
              </a:r>
            </a:p>
            <a:p>
              <a:pPr defTabSz="825520">
                <a:defRPr/>
              </a:pPr>
              <a:r>
                <a:rPr lang="ru-RU" altLang="ru-RU" sz="1400" b="1" dirty="0">
                  <a:solidFill>
                    <a:srgbClr val="02398D"/>
                  </a:solidFill>
                  <a:latin typeface="+mn-lt"/>
                </a:rPr>
                <a:t>ДЕЯТЕЛЬНОСТЬ                     34 Ч</a:t>
              </a:r>
            </a:p>
            <a:p>
              <a:pPr defTabSz="825520">
                <a:defRPr/>
              </a:pPr>
              <a:r>
                <a:rPr lang="ru-RU" altLang="ru-RU" sz="1400" b="1" dirty="0">
                  <a:solidFill>
                    <a:srgbClr val="02398D"/>
                  </a:solidFill>
                  <a:latin typeface="+mn-lt"/>
                </a:rPr>
                <a:t>ВЗАИМОДЕЙСТВИЕ </a:t>
              </a:r>
            </a:p>
            <a:p>
              <a:pPr defTabSz="825520">
                <a:defRPr/>
              </a:pPr>
              <a:r>
                <a:rPr lang="ru-RU" altLang="ru-RU" sz="1400" b="1" dirty="0">
                  <a:solidFill>
                    <a:srgbClr val="02398D"/>
                  </a:solidFill>
                  <a:latin typeface="+mn-lt"/>
                </a:rPr>
                <a:t>С РОДИТЕЛЯМИ                     4 Ч</a:t>
              </a:r>
            </a:p>
            <a:p>
              <a:pPr defTabSz="825520">
                <a:defRPr/>
              </a:pPr>
              <a:r>
                <a:rPr lang="ru-RU" altLang="ru-RU" sz="1400" b="1" dirty="0">
                  <a:solidFill>
                    <a:srgbClr val="02398D"/>
                  </a:solidFill>
                  <a:latin typeface="+mn-lt"/>
                </a:rPr>
                <a:t>ПРАКТИКО-</a:t>
              </a:r>
            </a:p>
            <a:p>
              <a:pPr defTabSz="825520">
                <a:defRPr/>
              </a:pPr>
              <a:r>
                <a:rPr lang="ru-RU" altLang="ru-RU" sz="1400" b="1" dirty="0">
                  <a:solidFill>
                    <a:srgbClr val="02398D"/>
                  </a:solidFill>
                  <a:latin typeface="+mn-lt"/>
                </a:rPr>
                <a:t>ОРИЕНТИРОВАННЫЙ </a:t>
              </a:r>
            </a:p>
            <a:p>
              <a:pPr defTabSz="825520">
                <a:defRPr/>
              </a:pPr>
              <a:r>
                <a:rPr lang="ru-RU" altLang="ru-RU" sz="1400" b="1" dirty="0">
                  <a:solidFill>
                    <a:srgbClr val="02398D"/>
                  </a:solidFill>
                  <a:latin typeface="+mn-lt"/>
                </a:rPr>
                <a:t>МОДУЛЬ                                  18 Ч</a:t>
              </a:r>
            </a:p>
            <a:p>
              <a:pPr defTabSz="825520">
                <a:defRPr/>
              </a:pPr>
              <a:r>
                <a:rPr lang="ru-RU" altLang="ru-RU" sz="1400" b="1" dirty="0">
                  <a:solidFill>
                    <a:srgbClr val="02398D"/>
                  </a:solidFill>
                  <a:latin typeface="+mn-lt"/>
                </a:rPr>
                <a:t>ДОПОЛНИТЕЛЬНОЕ </a:t>
              </a:r>
            </a:p>
            <a:p>
              <a:pPr defTabSz="825520">
                <a:defRPr/>
              </a:pPr>
              <a:r>
                <a:rPr lang="ru-RU" altLang="ru-RU" sz="1400" b="1" dirty="0">
                  <a:solidFill>
                    <a:srgbClr val="02398D"/>
                  </a:solidFill>
                  <a:latin typeface="+mn-lt"/>
                </a:rPr>
                <a:t>ОБРАЗОВАНИЕ                       3 Ч</a:t>
              </a:r>
            </a:p>
            <a:p>
              <a:pPr defTabSz="825520">
                <a:defRPr/>
              </a:pPr>
              <a:r>
                <a:rPr lang="ru-RU" altLang="ru-RU" sz="1400" b="1" dirty="0">
                  <a:solidFill>
                    <a:srgbClr val="02398D"/>
                  </a:solidFill>
                  <a:latin typeface="+mn-lt"/>
                </a:rPr>
                <a:t>ПРОФЕССИОНАЛЬНОЕ</a:t>
              </a:r>
            </a:p>
            <a:p>
              <a:pPr defTabSz="825520">
                <a:defRPr/>
              </a:pPr>
              <a:r>
                <a:rPr lang="ru-RU" altLang="ru-RU" sz="1400" b="1" dirty="0">
                  <a:solidFill>
                    <a:srgbClr val="02398D"/>
                  </a:solidFill>
                  <a:latin typeface="+mn-lt"/>
                </a:rPr>
                <a:t>ОБУЧЕНИЕ                             10 Ч</a:t>
              </a:r>
            </a:p>
            <a:p>
              <a:pPr defTabSz="825520">
                <a:defRPr/>
              </a:pPr>
              <a:r>
                <a:rPr lang="ru-RU" altLang="ru-RU" sz="1400" b="1" dirty="0">
                  <a:solidFill>
                    <a:srgbClr val="02398D"/>
                  </a:solidFill>
                  <a:latin typeface="+mn-lt"/>
                </a:rPr>
                <a:t>ПРОФИЛЬНЫЕ </a:t>
              </a:r>
            </a:p>
            <a:p>
              <a:pPr defTabSz="825520">
                <a:defRPr/>
              </a:pPr>
              <a:r>
                <a:rPr lang="ru-RU" altLang="ru-RU" sz="1400" b="1" dirty="0">
                  <a:solidFill>
                    <a:srgbClr val="02398D"/>
                  </a:solidFill>
                  <a:latin typeface="+mn-lt"/>
                </a:rPr>
                <a:t>ПРЕДПРОФЕССИОНАЛЬНЫЕ КЛАССЫ </a:t>
              </a:r>
            </a:p>
            <a:p>
              <a:pPr defTabSz="825520">
                <a:defRPr/>
              </a:pPr>
              <a:endParaRPr lang="ru-RU" altLang="ru-RU" sz="1400" b="1" dirty="0">
                <a:latin typeface="+mn-lt"/>
              </a:endParaRP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51624" y="386517"/>
              <a:ext cx="8867551" cy="5234309"/>
              <a:chOff x="51624" y="386517"/>
              <a:chExt cx="8867551" cy="5234309"/>
            </a:xfrm>
          </p:grpSpPr>
          <p:sp>
            <p:nvSpPr>
              <p:cNvPr id="40" name="Заголовок 1">
                <a:extLst>
                  <a:ext uri="{FF2B5EF4-FFF2-40B4-BE49-F238E27FC236}">
                    <a16:creationId xmlns:a16="http://schemas.microsoft.com/office/drawing/2014/main" id="{EBFF96A5-5687-4573-840E-675F4F6BE11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01238" y="3223636"/>
                <a:ext cx="7455005" cy="8618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ru-RU" sz="2400" b="1" dirty="0">
                    <a:solidFill>
                      <a:srgbClr val="02398D"/>
                    </a:solidFill>
                    <a:latin typeface="+mn-lt"/>
                    <a:cs typeface="Times New Roman" panose="02020603050405020304" pitchFamily="18" charset="0"/>
                  </a:rPr>
                  <a:t>НЕОБХОДИМЫЕ УСЛОВИЯ РЕАЛИЗАЦИИ ЕМП</a:t>
                </a:r>
              </a:p>
              <a:p>
                <a:pPr defTabSz="825520">
                  <a:defRPr/>
                </a:pPr>
                <a:r>
                  <a:rPr lang="ru-RU" altLang="ru-RU" sz="2400" b="1" dirty="0">
                    <a:solidFill>
                      <a:srgbClr val="02398D"/>
                    </a:solidFill>
                    <a:latin typeface="+mn-lt"/>
                  </a:rPr>
                  <a:t/>
                </a:r>
                <a:br>
                  <a:rPr lang="ru-RU" altLang="ru-RU" sz="2400" b="1" dirty="0">
                    <a:solidFill>
                      <a:srgbClr val="02398D"/>
                    </a:solidFill>
                    <a:latin typeface="+mn-lt"/>
                  </a:rPr>
                </a:br>
                <a:endParaRPr lang="ru-RU" altLang="ru-RU" sz="2400" b="1" dirty="0">
                  <a:solidFill>
                    <a:srgbClr val="02398D"/>
                  </a:solidFill>
                  <a:latin typeface="+mn-lt"/>
                </a:endParaRPr>
              </a:p>
            </p:txBody>
          </p:sp>
          <p:sp>
            <p:nvSpPr>
              <p:cNvPr id="12" name="Заголовок 1">
                <a:extLst>
                  <a:ext uri="{FF2B5EF4-FFF2-40B4-BE49-F238E27FC236}">
                    <a16:creationId xmlns:a16="http://schemas.microsoft.com/office/drawing/2014/main" id="{EBFF96A5-5687-4573-840E-675F4F6BE11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1624" y="386517"/>
                <a:ext cx="8867551" cy="8618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825520">
                  <a:defRPr/>
                </a:pPr>
                <a:r>
                  <a:rPr lang="ru-RU" altLang="ru-RU" sz="2800" b="1" dirty="0">
                    <a:solidFill>
                      <a:srgbClr val="02398D"/>
                    </a:solidFill>
                    <a:latin typeface="+mn-lt"/>
                  </a:rPr>
                  <a:t>РЕАЛИЗАЦИЯ ЕДИНОЙ МОДЕЛИ </a:t>
                </a:r>
                <a:r>
                  <a:rPr lang="ru-RU" altLang="ru-RU" sz="2800" b="1" dirty="0">
                    <a:solidFill>
                      <a:srgbClr val="0080F7"/>
                    </a:solidFill>
                    <a:latin typeface="+mn-lt"/>
                  </a:rPr>
                  <a:t>ПРОФОРИЕНТАЦИИ</a:t>
                </a:r>
              </a:p>
              <a:p>
                <a:pPr algn="ctr" defTabSz="825520">
                  <a:defRPr/>
                </a:pPr>
                <a:r>
                  <a:rPr lang="ru-RU" altLang="ru-RU" sz="2800" b="1" dirty="0">
                    <a:solidFill>
                      <a:srgbClr val="02398D"/>
                    </a:solidFill>
                    <a:latin typeface="+mn-lt"/>
                  </a:rPr>
                  <a:t>В ОРЛОВСКОЙ ОБЛАСТИ</a:t>
                </a:r>
              </a:p>
            </p:txBody>
          </p:sp>
          <p:sp>
            <p:nvSpPr>
              <p:cNvPr id="64" name="Заголовок 1">
                <a:extLst>
                  <a:ext uri="{FF2B5EF4-FFF2-40B4-BE49-F238E27FC236}">
                    <a16:creationId xmlns:a16="http://schemas.microsoft.com/office/drawing/2014/main" id="{EBFF96A5-5687-4573-840E-675F4F6BE11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65229" y="1444411"/>
                <a:ext cx="2890928" cy="8618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825520">
                  <a:defRPr/>
                </a:pPr>
                <a:r>
                  <a:rPr lang="ru-RU" altLang="ru-RU" b="1" dirty="0">
                    <a:solidFill>
                      <a:schemeClr val="bg1"/>
                    </a:solidFill>
                    <a:latin typeface="+mn-lt"/>
                  </a:rPr>
                  <a:t>УРОВЕНЬ ЕМП</a:t>
                </a:r>
              </a:p>
            </p:txBody>
          </p:sp>
          <p:sp>
            <p:nvSpPr>
              <p:cNvPr id="66" name="Заголовок 1">
                <a:extLst>
                  <a:ext uri="{FF2B5EF4-FFF2-40B4-BE49-F238E27FC236}">
                    <a16:creationId xmlns:a16="http://schemas.microsoft.com/office/drawing/2014/main" id="{EBFF96A5-5687-4573-840E-675F4F6BE11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86352" y="1461830"/>
                <a:ext cx="1964888" cy="8618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825520">
                  <a:defRPr/>
                </a:pPr>
                <a:r>
                  <a:rPr lang="ru-RU" altLang="ru-RU" b="1" dirty="0">
                    <a:solidFill>
                      <a:schemeClr val="bg1"/>
                    </a:solidFill>
                    <a:latin typeface="+mn-lt"/>
                  </a:rPr>
                  <a:t>ПРОДВИНУТЫЙ</a:t>
                </a: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276658" y="1653185"/>
                <a:ext cx="7732299" cy="1438930"/>
              </a:xfrm>
              <a:prstGeom prst="rect">
                <a:avLst/>
              </a:prstGeom>
              <a:solidFill>
                <a:srgbClr val="0239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Заголовок 1">
                <a:extLst>
                  <a:ext uri="{FF2B5EF4-FFF2-40B4-BE49-F238E27FC236}">
                    <a16:creationId xmlns:a16="http://schemas.microsoft.com/office/drawing/2014/main" id="{EBFF96A5-5687-4573-840E-675F4F6BE11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863853" y="1469094"/>
                <a:ext cx="1964888" cy="8618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825520">
                  <a:defRPr/>
                </a:pPr>
                <a:r>
                  <a:rPr lang="ru-RU" altLang="ru-RU" b="1" dirty="0">
                    <a:solidFill>
                      <a:schemeClr val="bg1"/>
                    </a:solidFill>
                    <a:latin typeface="+mn-lt"/>
                  </a:rPr>
                  <a:t>БАЗОВЫЙ</a:t>
                </a:r>
              </a:p>
            </p:txBody>
          </p:sp>
          <p:sp>
            <p:nvSpPr>
              <p:cNvPr id="65" name="Заголовок 1">
                <a:extLst>
                  <a:ext uri="{FF2B5EF4-FFF2-40B4-BE49-F238E27FC236}">
                    <a16:creationId xmlns:a16="http://schemas.microsoft.com/office/drawing/2014/main" id="{EBFF96A5-5687-4573-840E-675F4F6BE11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42658" y="1469714"/>
                <a:ext cx="1964888" cy="8618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825520">
                  <a:defRPr/>
                </a:pPr>
                <a:r>
                  <a:rPr lang="ru-RU" altLang="ru-RU" b="1" dirty="0">
                    <a:solidFill>
                      <a:schemeClr val="bg1"/>
                    </a:solidFill>
                    <a:latin typeface="+mn-lt"/>
                  </a:rPr>
                  <a:t>ОСНОВНОЙ</a:t>
                </a: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276658" y="2071603"/>
                <a:ext cx="7732299" cy="481263"/>
              </a:xfrm>
              <a:prstGeom prst="rect">
                <a:avLst/>
              </a:prstGeom>
              <a:solidFill>
                <a:srgbClr val="0080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Заголовок 1">
                <a:extLst>
                  <a:ext uri="{FF2B5EF4-FFF2-40B4-BE49-F238E27FC236}">
                    <a16:creationId xmlns:a16="http://schemas.microsoft.com/office/drawing/2014/main" id="{EBFF96A5-5687-4573-840E-675F4F6BE11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256157" y="1995395"/>
                <a:ext cx="544937" cy="6336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825520">
                  <a:defRPr/>
                </a:pPr>
                <a:r>
                  <a:rPr lang="ru-RU" altLang="ru-RU" sz="2800" b="1" dirty="0">
                    <a:solidFill>
                      <a:schemeClr val="bg1"/>
                    </a:solidFill>
                    <a:latin typeface="+mn-lt"/>
                  </a:rPr>
                  <a:t>40</a:t>
                </a:r>
              </a:p>
            </p:txBody>
          </p:sp>
          <p:sp>
            <p:nvSpPr>
              <p:cNvPr id="69" name="Заголовок 1">
                <a:extLst>
                  <a:ext uri="{FF2B5EF4-FFF2-40B4-BE49-F238E27FC236}">
                    <a16:creationId xmlns:a16="http://schemas.microsoft.com/office/drawing/2014/main" id="{EBFF96A5-5687-4573-840E-675F4F6BE11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22073" y="1978836"/>
                <a:ext cx="544937" cy="6336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825520">
                  <a:defRPr/>
                </a:pPr>
                <a:r>
                  <a:rPr lang="ru-RU" altLang="ru-RU" sz="2800" b="1" dirty="0">
                    <a:solidFill>
                      <a:schemeClr val="bg1"/>
                    </a:solidFill>
                    <a:latin typeface="+mn-lt"/>
                  </a:rPr>
                  <a:t>70</a:t>
                </a:r>
              </a:p>
            </p:txBody>
          </p:sp>
          <p:sp>
            <p:nvSpPr>
              <p:cNvPr id="70" name="Заголовок 1">
                <a:extLst>
                  <a:ext uri="{FF2B5EF4-FFF2-40B4-BE49-F238E27FC236}">
                    <a16:creationId xmlns:a16="http://schemas.microsoft.com/office/drawing/2014/main" id="{EBFF96A5-5687-4573-840E-675F4F6BE11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872174" y="1977977"/>
                <a:ext cx="544937" cy="6336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825520">
                  <a:defRPr/>
                </a:pPr>
                <a:r>
                  <a:rPr lang="ru-RU" altLang="ru-RU" sz="2800" b="1" dirty="0">
                    <a:solidFill>
                      <a:schemeClr val="bg1"/>
                    </a:solidFill>
                    <a:latin typeface="+mn-lt"/>
                  </a:rPr>
                  <a:t>60</a:t>
                </a:r>
              </a:p>
            </p:txBody>
          </p:sp>
          <p:sp>
            <p:nvSpPr>
              <p:cNvPr id="71" name="Заголовок 1">
                <a:extLst>
                  <a:ext uri="{FF2B5EF4-FFF2-40B4-BE49-F238E27FC236}">
                    <a16:creationId xmlns:a16="http://schemas.microsoft.com/office/drawing/2014/main" id="{EBFF96A5-5687-4573-840E-675F4F6BE11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181698" y="2544289"/>
                <a:ext cx="736800" cy="6336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825520">
                  <a:defRPr/>
                </a:pPr>
                <a:r>
                  <a:rPr lang="ru-RU" altLang="ru-RU" sz="2800" b="1" dirty="0">
                    <a:solidFill>
                      <a:schemeClr val="bg1"/>
                    </a:solidFill>
                    <a:latin typeface="+mn-lt"/>
                  </a:rPr>
                  <a:t>13</a:t>
                </a:r>
              </a:p>
            </p:txBody>
          </p:sp>
          <p:sp>
            <p:nvSpPr>
              <p:cNvPr id="72" name="Заголовок 1">
                <a:extLst>
                  <a:ext uri="{FF2B5EF4-FFF2-40B4-BE49-F238E27FC236}">
                    <a16:creationId xmlns:a16="http://schemas.microsoft.com/office/drawing/2014/main" id="{EBFF96A5-5687-4573-840E-675F4F6BE11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918009" y="2515003"/>
                <a:ext cx="544937" cy="6336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825520">
                  <a:defRPr/>
                </a:pPr>
                <a:r>
                  <a:rPr lang="ru-RU" altLang="ru-RU" sz="2800" b="1" dirty="0">
                    <a:solidFill>
                      <a:schemeClr val="bg1"/>
                    </a:solidFill>
                    <a:latin typeface="+mn-lt"/>
                  </a:rPr>
                  <a:t>12</a:t>
                </a:r>
              </a:p>
            </p:txBody>
          </p:sp>
          <p:sp>
            <p:nvSpPr>
              <p:cNvPr id="73" name="Заголовок 1">
                <a:extLst>
                  <a:ext uri="{FF2B5EF4-FFF2-40B4-BE49-F238E27FC236}">
                    <a16:creationId xmlns:a16="http://schemas.microsoft.com/office/drawing/2014/main" id="{EBFF96A5-5687-4573-840E-675F4F6BE11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772702" y="2531746"/>
                <a:ext cx="836638" cy="6336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825520">
                  <a:defRPr/>
                </a:pPr>
                <a:r>
                  <a:rPr lang="ru-RU" altLang="ru-RU" sz="2800" b="1" dirty="0">
                    <a:solidFill>
                      <a:schemeClr val="bg1"/>
                    </a:solidFill>
                    <a:latin typeface="+mn-lt"/>
                  </a:rPr>
                  <a:t>111</a:t>
                </a:r>
              </a:p>
            </p:txBody>
          </p:sp>
          <p:sp>
            <p:nvSpPr>
              <p:cNvPr id="74" name="Заголовок 1">
                <a:extLst>
                  <a:ext uri="{FF2B5EF4-FFF2-40B4-BE49-F238E27FC236}">
                    <a16:creationId xmlns:a16="http://schemas.microsoft.com/office/drawing/2014/main" id="{EBFF96A5-5687-4573-840E-675F4F6BE11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84862" y="1900561"/>
                <a:ext cx="2890928" cy="8618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825520">
                  <a:defRPr/>
                </a:pPr>
                <a:r>
                  <a:rPr lang="ru-RU" altLang="ru-RU" b="1" dirty="0">
                    <a:solidFill>
                      <a:schemeClr val="bg1"/>
                    </a:solidFill>
                    <a:latin typeface="+mn-lt"/>
                  </a:rPr>
                  <a:t>КОЛИЧЕСТВО ЧАСОВ</a:t>
                </a:r>
              </a:p>
            </p:txBody>
          </p:sp>
          <p:sp>
            <p:nvSpPr>
              <p:cNvPr id="75" name="Заголовок 1">
                <a:extLst>
                  <a:ext uri="{FF2B5EF4-FFF2-40B4-BE49-F238E27FC236}">
                    <a16:creationId xmlns:a16="http://schemas.microsoft.com/office/drawing/2014/main" id="{EBFF96A5-5687-4573-840E-675F4F6BE11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71888" y="2418015"/>
                <a:ext cx="2890928" cy="8618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825520">
                  <a:defRPr/>
                </a:pPr>
                <a:r>
                  <a:rPr lang="ru-RU" altLang="ru-RU" b="1" dirty="0">
                    <a:solidFill>
                      <a:schemeClr val="bg1"/>
                    </a:solidFill>
                    <a:latin typeface="+mn-lt"/>
                  </a:rPr>
                  <a:t>КОЛИЧЕСТВО ОО</a:t>
                </a:r>
              </a:p>
            </p:txBody>
          </p:sp>
          <p:sp>
            <p:nvSpPr>
              <p:cNvPr id="85" name="Заголовок 1">
                <a:extLst>
                  <a:ext uri="{FF2B5EF4-FFF2-40B4-BE49-F238E27FC236}">
                    <a16:creationId xmlns:a16="http://schemas.microsoft.com/office/drawing/2014/main" id="{EBFF96A5-5687-4573-840E-675F4F6BE11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01780" y="4259059"/>
                <a:ext cx="4166000" cy="8618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825520">
                  <a:defRPr/>
                </a:pPr>
                <a:r>
                  <a:rPr lang="ru-RU" altLang="ru-RU" sz="1400" b="1" dirty="0">
                    <a:solidFill>
                      <a:srgbClr val="02398D"/>
                    </a:solidFill>
                    <a:latin typeface="+mn-lt"/>
                  </a:rPr>
                  <a:t>УРОЧНАЯ ДЕЯТЕЛЬНОСТЬ  4 Ч</a:t>
                </a:r>
              </a:p>
              <a:p>
                <a:pPr defTabSz="825520">
                  <a:defRPr/>
                </a:pPr>
                <a:r>
                  <a:rPr lang="ru-RU" altLang="ru-RU" sz="1400" b="1" dirty="0">
                    <a:solidFill>
                      <a:srgbClr val="02398D"/>
                    </a:solidFill>
                    <a:latin typeface="+mn-lt"/>
                  </a:rPr>
                  <a:t>ВНЕУРОЧНАЯ </a:t>
                </a:r>
              </a:p>
              <a:p>
                <a:pPr defTabSz="825520">
                  <a:defRPr/>
                </a:pPr>
                <a:r>
                  <a:rPr lang="ru-RU" altLang="ru-RU" sz="1400" b="1" dirty="0">
                    <a:solidFill>
                      <a:srgbClr val="02398D"/>
                    </a:solidFill>
                    <a:latin typeface="+mn-lt"/>
                  </a:rPr>
                  <a:t>ДЕЯТЕЛЬНОСТЬ                     34 Ч</a:t>
                </a:r>
              </a:p>
              <a:p>
                <a:pPr defTabSz="825520">
                  <a:defRPr/>
                </a:pPr>
                <a:r>
                  <a:rPr lang="ru-RU" altLang="ru-RU" sz="1400" b="1" dirty="0">
                    <a:solidFill>
                      <a:srgbClr val="02398D"/>
                    </a:solidFill>
                    <a:latin typeface="+mn-lt"/>
                  </a:rPr>
                  <a:t>ВЗАИМОДЕЙСТВИЕ </a:t>
                </a:r>
              </a:p>
              <a:p>
                <a:pPr defTabSz="825520">
                  <a:defRPr/>
                </a:pPr>
                <a:r>
                  <a:rPr lang="ru-RU" altLang="ru-RU" sz="1400" b="1" dirty="0">
                    <a:solidFill>
                      <a:srgbClr val="02398D"/>
                    </a:solidFill>
                    <a:latin typeface="+mn-lt"/>
                  </a:rPr>
                  <a:t>С РОДИТЕЛЯМИ                     2 Ч</a:t>
                </a:r>
              </a:p>
              <a:p>
                <a:pPr defTabSz="825520">
                  <a:defRPr/>
                </a:pPr>
                <a:endParaRPr lang="ru-RU" altLang="ru-RU" sz="1400" b="1" dirty="0">
                  <a:solidFill>
                    <a:srgbClr val="9275AF"/>
                  </a:solidFill>
                  <a:latin typeface="+mn-lt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276657" y="3493426"/>
                <a:ext cx="2587195" cy="305579"/>
              </a:xfrm>
              <a:prstGeom prst="roundRect">
                <a:avLst/>
              </a:prstGeom>
              <a:solidFill>
                <a:srgbClr val="0239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5527026" y="3480047"/>
                <a:ext cx="2497133" cy="335560"/>
              </a:xfrm>
              <a:prstGeom prst="roundRect">
                <a:avLst/>
              </a:prstGeom>
              <a:solidFill>
                <a:srgbClr val="02398D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2954771" y="3480047"/>
                <a:ext cx="2483119" cy="348996"/>
              </a:xfrm>
              <a:prstGeom prst="roundRect">
                <a:avLst/>
              </a:prstGeom>
              <a:solidFill>
                <a:srgbClr val="02398D">
                  <a:alpha val="7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Заголовок 1">
                <a:extLst>
                  <a:ext uri="{FF2B5EF4-FFF2-40B4-BE49-F238E27FC236}">
                    <a16:creationId xmlns:a16="http://schemas.microsoft.com/office/drawing/2014/main" id="{EBFF96A5-5687-4573-840E-675F4F6BE11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14187" y="4759008"/>
                <a:ext cx="4166000" cy="8618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825520">
                  <a:defRPr/>
                </a:pPr>
                <a:r>
                  <a:rPr lang="ru-RU" altLang="ru-RU" sz="1400" b="1" dirty="0">
                    <a:solidFill>
                      <a:srgbClr val="02398D"/>
                    </a:solidFill>
                    <a:latin typeface="+mn-lt"/>
                  </a:rPr>
                  <a:t>УРОЧНАЯ ДЕЯТЕЛЬНОСТЬ  9 Ч</a:t>
                </a:r>
              </a:p>
              <a:p>
                <a:pPr defTabSz="825520">
                  <a:defRPr/>
                </a:pPr>
                <a:r>
                  <a:rPr lang="ru-RU" altLang="ru-RU" sz="1400" b="1" dirty="0">
                    <a:solidFill>
                      <a:srgbClr val="02398D"/>
                    </a:solidFill>
                    <a:latin typeface="+mn-lt"/>
                  </a:rPr>
                  <a:t>ВНЕУРОЧНАЯ </a:t>
                </a:r>
              </a:p>
              <a:p>
                <a:pPr defTabSz="825520">
                  <a:defRPr/>
                </a:pPr>
                <a:r>
                  <a:rPr lang="ru-RU" altLang="ru-RU" sz="1400" b="1" dirty="0">
                    <a:solidFill>
                      <a:srgbClr val="02398D"/>
                    </a:solidFill>
                    <a:latin typeface="+mn-lt"/>
                  </a:rPr>
                  <a:t>ДЕЯТЕЛЬНОСТЬ                     34 Ч</a:t>
                </a:r>
              </a:p>
              <a:p>
                <a:pPr defTabSz="825520">
                  <a:defRPr/>
                </a:pPr>
                <a:r>
                  <a:rPr lang="ru-RU" altLang="ru-RU" sz="1400" b="1" dirty="0">
                    <a:solidFill>
                      <a:srgbClr val="02398D"/>
                    </a:solidFill>
                    <a:latin typeface="+mn-lt"/>
                  </a:rPr>
                  <a:t>ВЗАИМОДЕЙСТВИЕ </a:t>
                </a:r>
              </a:p>
              <a:p>
                <a:pPr defTabSz="825520">
                  <a:defRPr/>
                </a:pPr>
                <a:r>
                  <a:rPr lang="ru-RU" altLang="ru-RU" sz="1400" b="1" dirty="0">
                    <a:solidFill>
                      <a:srgbClr val="02398D"/>
                    </a:solidFill>
                    <a:latin typeface="+mn-lt"/>
                  </a:rPr>
                  <a:t>С РОДИТЕЛЯМИ                     2 Ч</a:t>
                </a:r>
              </a:p>
              <a:p>
                <a:pPr defTabSz="825520">
                  <a:defRPr/>
                </a:pPr>
                <a:r>
                  <a:rPr lang="ru-RU" altLang="ru-RU" sz="1400" b="1" dirty="0">
                    <a:solidFill>
                      <a:srgbClr val="02398D"/>
                    </a:solidFill>
                    <a:latin typeface="+mn-lt"/>
                  </a:rPr>
                  <a:t>ПРАКТИКО-</a:t>
                </a:r>
              </a:p>
              <a:p>
                <a:pPr defTabSz="825520">
                  <a:defRPr/>
                </a:pPr>
                <a:r>
                  <a:rPr lang="ru-RU" altLang="ru-RU" sz="1400" b="1" dirty="0">
                    <a:solidFill>
                      <a:srgbClr val="02398D"/>
                    </a:solidFill>
                    <a:latin typeface="+mn-lt"/>
                  </a:rPr>
                  <a:t>ОРИЕНТИРОВАННЫЙ </a:t>
                </a:r>
              </a:p>
              <a:p>
                <a:pPr defTabSz="825520">
                  <a:defRPr/>
                </a:pPr>
                <a:r>
                  <a:rPr lang="ru-RU" altLang="ru-RU" sz="1400" b="1" dirty="0">
                    <a:solidFill>
                      <a:srgbClr val="02398D"/>
                    </a:solidFill>
                    <a:latin typeface="+mn-lt"/>
                  </a:rPr>
                  <a:t>МОДУЛЬ                                  12 Ч</a:t>
                </a:r>
              </a:p>
              <a:p>
                <a:pPr defTabSz="825520">
                  <a:defRPr/>
                </a:pPr>
                <a:r>
                  <a:rPr lang="ru-RU" altLang="ru-RU" sz="1400" b="1" dirty="0">
                    <a:solidFill>
                      <a:srgbClr val="02398D"/>
                    </a:solidFill>
                    <a:latin typeface="+mn-lt"/>
                  </a:rPr>
                  <a:t>ДОПОЛНИТЕЛЬНОЕ </a:t>
                </a:r>
              </a:p>
              <a:p>
                <a:pPr defTabSz="825520">
                  <a:defRPr/>
                </a:pPr>
                <a:r>
                  <a:rPr lang="ru-RU" altLang="ru-RU" sz="1400" b="1" dirty="0">
                    <a:solidFill>
                      <a:srgbClr val="02398D"/>
                    </a:solidFill>
                    <a:latin typeface="+mn-lt"/>
                  </a:rPr>
                  <a:t>ОБРАЗОВАНИЕ                       3 Ч </a:t>
                </a:r>
              </a:p>
              <a:p>
                <a:pPr defTabSz="825520">
                  <a:defRPr/>
                </a:pPr>
                <a:endParaRPr lang="ru-RU" altLang="ru-RU" sz="1400" b="1" dirty="0">
                  <a:solidFill>
                    <a:srgbClr val="02398D"/>
                  </a:solidFill>
                  <a:latin typeface="+mn-lt"/>
                </a:endParaRPr>
              </a:p>
            </p:txBody>
          </p:sp>
          <p:sp>
            <p:nvSpPr>
              <p:cNvPr id="92" name="Заголовок 1">
                <a:extLst>
                  <a:ext uri="{FF2B5EF4-FFF2-40B4-BE49-F238E27FC236}">
                    <a16:creationId xmlns:a16="http://schemas.microsoft.com/office/drawing/2014/main" id="{EBFF96A5-5687-4573-840E-675F4F6BE11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83206" y="3254543"/>
                <a:ext cx="1964888" cy="8618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825520">
                  <a:defRPr/>
                </a:pPr>
                <a:r>
                  <a:rPr lang="ru-RU" altLang="ru-RU" b="1" dirty="0">
                    <a:solidFill>
                      <a:schemeClr val="bg1"/>
                    </a:solidFill>
                    <a:latin typeface="+mn-lt"/>
                  </a:rPr>
                  <a:t>БАЗОВЫЙ</a:t>
                </a:r>
              </a:p>
            </p:txBody>
          </p:sp>
          <p:sp>
            <p:nvSpPr>
              <p:cNvPr id="93" name="Заголовок 1">
                <a:extLst>
                  <a:ext uri="{FF2B5EF4-FFF2-40B4-BE49-F238E27FC236}">
                    <a16:creationId xmlns:a16="http://schemas.microsoft.com/office/drawing/2014/main" id="{EBFF96A5-5687-4573-840E-675F4F6BE11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415459" y="3247006"/>
                <a:ext cx="1964888" cy="8618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825520">
                  <a:defRPr/>
                </a:pPr>
                <a:r>
                  <a:rPr lang="ru-RU" altLang="ru-RU" b="1" dirty="0">
                    <a:solidFill>
                      <a:schemeClr val="bg1"/>
                    </a:solidFill>
                    <a:latin typeface="+mn-lt"/>
                  </a:rPr>
                  <a:t>ОСНОВНОЙ</a:t>
                </a:r>
              </a:p>
            </p:txBody>
          </p:sp>
          <p:sp>
            <p:nvSpPr>
              <p:cNvPr id="94" name="Заголовок 1">
                <a:extLst>
                  <a:ext uri="{FF2B5EF4-FFF2-40B4-BE49-F238E27FC236}">
                    <a16:creationId xmlns:a16="http://schemas.microsoft.com/office/drawing/2014/main" id="{EBFF96A5-5687-4573-840E-675F4F6BE11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891351" y="3241566"/>
                <a:ext cx="1964888" cy="8618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825520">
                  <a:defRPr/>
                </a:pPr>
                <a:r>
                  <a:rPr lang="ru-RU" altLang="ru-RU" b="1" dirty="0">
                    <a:solidFill>
                      <a:schemeClr val="bg1"/>
                    </a:solidFill>
                    <a:latin typeface="+mn-lt"/>
                  </a:rPr>
                  <a:t>ПРОДВИНУТЫЙ</a:t>
                </a:r>
              </a:p>
            </p:txBody>
          </p:sp>
          <p:sp>
            <p:nvSpPr>
              <p:cNvPr id="38" name="Заголовок 1">
                <a:extLst>
                  <a:ext uri="{FF2B5EF4-FFF2-40B4-BE49-F238E27FC236}">
                    <a16:creationId xmlns:a16="http://schemas.microsoft.com/office/drawing/2014/main" id="{7E68EA43-60F6-4274-9B02-2EE0592678E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44069" y="1469094"/>
                <a:ext cx="1964888" cy="8618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825520">
                  <a:defRPr/>
                </a:pPr>
                <a:r>
                  <a:rPr lang="ru-RU" altLang="ru-RU" b="1" dirty="0">
                    <a:solidFill>
                      <a:schemeClr val="bg1"/>
                    </a:solidFill>
                    <a:latin typeface="+mn-lt"/>
                  </a:rPr>
                  <a:t>ПРОДВИНУТЫЙ</a:t>
                </a: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61E1377-60CE-4058-BEBA-460A92B4A573}"/>
              </a:ext>
            </a:extLst>
          </p:cNvPr>
          <p:cNvSpPr txBox="1">
            <a:spLocks/>
          </p:cNvSpPr>
          <p:nvPr/>
        </p:nvSpPr>
        <p:spPr>
          <a:xfrm>
            <a:off x="1105214" y="649461"/>
            <a:ext cx="10005383" cy="678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u="sng" dirty="0">
                <a:solidFill>
                  <a:srgbClr val="589EFB"/>
                </a:solidFill>
                <a:latin typeface="Montserrat Black" panose="00000A00000000000000" pitchFamily="2" charset="-52"/>
              </a:rPr>
              <a:t>Внеурочная деятельность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A23C3B-71A7-41D5-8E0E-A11C7ED2232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303" y="288291"/>
            <a:ext cx="1561380" cy="61060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A7735A-256E-40AE-A3BF-FB5A2915DC37}"/>
              </a:ext>
            </a:extLst>
          </p:cNvPr>
          <p:cNvSpPr/>
          <p:nvPr/>
        </p:nvSpPr>
        <p:spPr>
          <a:xfrm>
            <a:off x="671513" y="1757363"/>
            <a:ext cx="10872787" cy="3275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985"/>
              </a:spcAft>
            </a:pPr>
            <a:r>
              <a:rPr lang="ru-RU" sz="2000" i="1" dirty="0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курс занятий «Россия – мои горизонты» </a:t>
            </a:r>
          </a:p>
          <a:p>
            <a:pPr lvl="0" algn="just">
              <a:lnSpc>
                <a:spcPct val="115000"/>
              </a:lnSpc>
              <a:spcAft>
                <a:spcPts val="985"/>
              </a:spcAft>
            </a:pPr>
            <a:endParaRPr lang="ru-RU" sz="2000" i="1" dirty="0">
              <a:solidFill>
                <a:srgbClr val="002060"/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15000"/>
              </a:lnSpc>
              <a:spcAft>
                <a:spcPts val="985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Обязательный курс объемом 34 академических часа в год, сочетающий профориентационные, отраслевые и практико-ориентированные занятия, направленный на знакомство с достижениями России, миром профессий и построение индивидуальных образовательно-профессиональных маршрутов</a:t>
            </a:r>
          </a:p>
          <a:p>
            <a:pPr marL="171450" lvl="0" indent="-171450" algn="just">
              <a:lnSpc>
                <a:spcPct val="115000"/>
              </a:lnSpc>
              <a:spcAft>
                <a:spcPts val="985"/>
              </a:spcAft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0000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15000"/>
              </a:lnSpc>
              <a:spcAft>
                <a:spcPts val="985"/>
              </a:spcAft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0000"/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9693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683</Words>
  <Application>Microsoft Office PowerPoint</Application>
  <PresentationFormat>Широкоэкранный</PresentationFormat>
  <Paragraphs>138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Intro Black</vt:lpstr>
      <vt:lpstr>Montserrat</vt:lpstr>
      <vt:lpstr>Montserrat Black</vt:lpstr>
      <vt:lpstr>Montserrat ExtraBold</vt:lpstr>
      <vt:lpstr>Times New Roman</vt:lpstr>
      <vt:lpstr>Wingdings</vt:lpstr>
      <vt:lpstr>Тема Office</vt:lpstr>
      <vt:lpstr>Презентация PowerPoint</vt:lpstr>
      <vt:lpstr>Презентация PowerPoint</vt:lpstr>
      <vt:lpstr>Важные организационные моменты</vt:lpstr>
      <vt:lpstr>Нормативно-правовая документация</vt:lpstr>
      <vt:lpstr>Основные 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ПЛАТФОРМА</vt:lpstr>
      <vt:lpstr>Презентация PowerPoint</vt:lpstr>
      <vt:lpstr>Презентация PowerPoint</vt:lpstr>
      <vt:lpstr>База знаний по работе на платформе</vt:lpstr>
      <vt:lpstr>Презентация PowerPoint</vt:lpstr>
      <vt:lpstr>Основные точки контроля показателей реализации проекта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РОНО</cp:lastModifiedBy>
  <cp:revision>31</cp:revision>
  <dcterms:created xsi:type="dcterms:W3CDTF">2025-09-09T14:22:19Z</dcterms:created>
  <dcterms:modified xsi:type="dcterms:W3CDTF">2026-02-13T13:52:36Z</dcterms:modified>
</cp:coreProperties>
</file>